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2"/>
  </p:notesMasterIdLst>
  <p:sldIdLst>
    <p:sldId id="335" r:id="rId2"/>
    <p:sldId id="336" r:id="rId3"/>
    <p:sldId id="390" r:id="rId4"/>
    <p:sldId id="381" r:id="rId5"/>
    <p:sldId id="382" r:id="rId6"/>
    <p:sldId id="391" r:id="rId7"/>
    <p:sldId id="383" r:id="rId8"/>
    <p:sldId id="392" r:id="rId9"/>
    <p:sldId id="384" r:id="rId10"/>
    <p:sldId id="393" r:id="rId11"/>
    <p:sldId id="370" r:id="rId12"/>
    <p:sldId id="288" r:id="rId13"/>
    <p:sldId id="320" r:id="rId14"/>
    <p:sldId id="289" r:id="rId15"/>
    <p:sldId id="369" r:id="rId16"/>
    <p:sldId id="350" r:id="rId17"/>
    <p:sldId id="351" r:id="rId18"/>
    <p:sldId id="352" r:id="rId19"/>
    <p:sldId id="353" r:id="rId20"/>
    <p:sldId id="354" r:id="rId21"/>
    <p:sldId id="355" r:id="rId22"/>
    <p:sldId id="372" r:id="rId23"/>
    <p:sldId id="308" r:id="rId24"/>
    <p:sldId id="321" r:id="rId25"/>
    <p:sldId id="309" r:id="rId26"/>
    <p:sldId id="310" r:id="rId27"/>
    <p:sldId id="311" r:id="rId28"/>
    <p:sldId id="348" r:id="rId29"/>
    <p:sldId id="312" r:id="rId30"/>
    <p:sldId id="313" r:id="rId31"/>
    <p:sldId id="373" r:id="rId32"/>
    <p:sldId id="323" r:id="rId33"/>
    <p:sldId id="324" r:id="rId34"/>
    <p:sldId id="325" r:id="rId35"/>
    <p:sldId id="375" r:id="rId36"/>
    <p:sldId id="349" r:id="rId37"/>
    <p:sldId id="377" r:id="rId38"/>
    <p:sldId id="380" r:id="rId39"/>
    <p:sldId id="376" r:id="rId40"/>
    <p:sldId id="346" r:id="rId41"/>
  </p:sldIdLst>
  <p:sldSz cx="9144000" cy="6858000" type="screen4x3"/>
  <p:notesSz cx="7104063" cy="10234613"/>
  <p:embeddedFontLst>
    <p:embeddedFont>
      <p:font typeface="Gotham Medium" pitchFamily="2" charset="0"/>
      <p:regular r:id="rId43"/>
      <p:italic r:id="rId44"/>
    </p:embeddedFont>
    <p:embeddedFont>
      <p:font typeface="맑은 고딕" pitchFamily="50" charset="-127"/>
      <p:regular r:id="rId45"/>
      <p:bold r:id="rId46"/>
    </p:embeddedFont>
    <p:embeddedFont>
      <p:font typeface="나눔고딕" pitchFamily="50" charset="-127"/>
      <p:regular r:id="rId47"/>
      <p:bold r:id="rId48"/>
    </p:embeddedFont>
    <p:embeddedFont>
      <p:font typeface="나눔바른고딕" pitchFamily="50" charset="-127"/>
      <p:regular r:id="rId49"/>
      <p:bold r:id="rId50"/>
    </p:embeddedFont>
    <p:embeddedFont>
      <p:font typeface="Gotham Light" pitchFamily="2" charset="0"/>
      <p:regular r:id="rId51"/>
      <p:italic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E1FF"/>
    <a:srgbClr val="398740"/>
    <a:srgbClr val="EEECE1"/>
    <a:srgbClr val="E75942"/>
    <a:srgbClr val="E7597B"/>
    <a:srgbClr val="F7864A"/>
    <a:srgbClr val="949A9C"/>
    <a:srgbClr val="6B615A"/>
    <a:srgbClr val="FFE7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40" autoAdjust="0"/>
    <p:restoredTop sz="95524" autoAdjust="0"/>
  </p:normalViewPr>
  <p:slideViewPr>
    <p:cSldViewPr>
      <p:cViewPr>
        <p:scale>
          <a:sx n="100" d="100"/>
          <a:sy n="100" d="100"/>
        </p:scale>
        <p:origin x="-498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-2082" y="-84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D0AC92B5-81AF-471C-802B-A7D993A26466}" type="datetimeFigureOut">
              <a:rPr lang="ko-KR" altLang="en-US" smtClean="0"/>
              <a:pPr/>
              <a:t>2016-11-11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817CEA29-3489-4F25-BAB0-2B7645B51D8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4270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가운데 문장 잘 보이게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CEA29-3489-4F25-BAB0-2B7645B51D87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마름모꼴 </a:t>
            </a:r>
            <a:r>
              <a:rPr lang="en-US" altLang="ko-KR" dirty="0"/>
              <a:t> : </a:t>
            </a:r>
            <a:r>
              <a:rPr lang="ko-KR" altLang="en-US" dirty="0"/>
              <a:t>조건</a:t>
            </a:r>
          </a:p>
          <a:p>
            <a:r>
              <a:rPr lang="ko-KR" altLang="en-US" dirty="0"/>
              <a:t>네모꼴</a:t>
            </a:r>
            <a:r>
              <a:rPr lang="en-US" altLang="ko-KR" dirty="0"/>
              <a:t> : </a:t>
            </a:r>
            <a:r>
              <a:rPr lang="ko-KR" altLang="en-US" dirty="0"/>
              <a:t>처리</a:t>
            </a:r>
          </a:p>
          <a:p>
            <a:r>
              <a:rPr lang="ko-KR" altLang="en-US" dirty="0" err="1"/>
              <a:t>뾰족</a:t>
            </a:r>
            <a:r>
              <a:rPr lang="en-US" altLang="ko-KR" dirty="0"/>
              <a:t>/</a:t>
            </a:r>
            <a:r>
              <a:rPr lang="ko-KR" altLang="en-US" dirty="0" err="1"/>
              <a:t>둥근변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화면 출력</a:t>
            </a:r>
            <a:r>
              <a:rPr lang="en-US" altLang="ko-KR" dirty="0"/>
              <a:t>/</a:t>
            </a:r>
            <a:r>
              <a:rPr lang="ko-KR" altLang="en-US" dirty="0"/>
              <a:t>표시</a:t>
            </a:r>
            <a:r>
              <a:rPr lang="en-US" altLang="ko-KR" dirty="0"/>
              <a:t>/</a:t>
            </a:r>
            <a:r>
              <a:rPr lang="ko-KR" altLang="en-US" dirty="0"/>
              <a:t>화면 반환</a:t>
            </a:r>
          </a:p>
          <a:p>
            <a:r>
              <a:rPr lang="ko-KR" altLang="en-US" dirty="0" err="1"/>
              <a:t>둥근네모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시작</a:t>
            </a:r>
            <a:r>
              <a:rPr lang="en-US" altLang="ko-KR" dirty="0"/>
              <a:t>, </a:t>
            </a:r>
            <a:r>
              <a:rPr lang="ko-KR" altLang="en-US" dirty="0"/>
              <a:t>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CEA29-3489-4F25-BAB0-2B7645B51D87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0109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CEA29-3489-4F25-BAB0-2B7645B51D8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2031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7CEA29-3489-4F25-BAB0-2B7645B51D87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2696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2016-11-11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2016-11-11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2016-11-11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2016-11-11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2016-11-11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2016-11-11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2016-11-11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2016-11-11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2016-11-11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2016-11-11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2016-11-11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2016-11-11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4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2.png"/><Relationship Id="rId10" Type="http://schemas.openxmlformats.org/officeDocument/2006/relationships/image" Target="../media/image9.jpeg"/><Relationship Id="rId4" Type="http://schemas.microsoft.com/office/2007/relationships/hdphoto" Target="../media/hdphoto2.wdp"/><Relationship Id="rId9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microsoft.com/office/2007/relationships/hdphoto" Target="../media/hdphoto2.wdp"/><Relationship Id="rId7" Type="http://schemas.openxmlformats.org/officeDocument/2006/relationships/image" Target="../media/image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minyoung-lee.appspot.com/prototype/guesthouse/mobile/frame.html" TargetMode="External"/><Relationship Id="rId3" Type="http://schemas.microsoft.com/office/2007/relationships/hdphoto" Target="../media/hdphoto3.wdp"/><Relationship Id="rId7" Type="http://schemas.openxmlformats.org/officeDocument/2006/relationships/image" Target="../media/image2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hyperlink" Target="http://minyoung-lee.appspot.com/prototype/guesthouse/watch/frame.html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hdphoto" Target="../media/hdphoto4.wdp"/><Relationship Id="rId7" Type="http://schemas.openxmlformats.org/officeDocument/2006/relationships/image" Target="../media/image27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10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34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microsoft.com/office/2007/relationships/hdphoto" Target="../media/hdphoto6.wdp"/><Relationship Id="rId7" Type="http://schemas.openxmlformats.org/officeDocument/2006/relationships/image" Target="../media/image46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microsoft.com/office/2007/relationships/hdphoto" Target="../media/hdphoto7.wdp"/><Relationship Id="rId7" Type="http://schemas.openxmlformats.org/officeDocument/2006/relationships/image" Target="../media/image54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openxmlformats.org/officeDocument/2006/relationships/image" Target="../media/image59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eg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microsoft.com/office/2007/relationships/hdphoto" Target="../media/hdphoto8.wdp"/><Relationship Id="rId7" Type="http://schemas.openxmlformats.org/officeDocument/2006/relationships/image" Target="../media/image64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microsoft.com/office/2007/relationships/hdphoto" Target="../media/hdphoto9.wdp"/><Relationship Id="rId7" Type="http://schemas.openxmlformats.org/officeDocument/2006/relationships/image" Target="../media/image71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11" Type="http://schemas.openxmlformats.org/officeDocument/2006/relationships/image" Target="../media/image75.jpeg"/><Relationship Id="rId5" Type="http://schemas.openxmlformats.org/officeDocument/2006/relationships/image" Target="../media/image69.png"/><Relationship Id="rId10" Type="http://schemas.openxmlformats.org/officeDocument/2006/relationships/image" Target="../media/image74.jpeg"/><Relationship Id="rId4" Type="http://schemas.openxmlformats.org/officeDocument/2006/relationships/image" Target="../media/image68.png"/><Relationship Id="rId9" Type="http://schemas.openxmlformats.org/officeDocument/2006/relationships/image" Target="../media/image73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13" Type="http://schemas.openxmlformats.org/officeDocument/2006/relationships/image" Target="../media/image85.jpeg"/><Relationship Id="rId3" Type="http://schemas.openxmlformats.org/officeDocument/2006/relationships/image" Target="../media/image76.jpeg"/><Relationship Id="rId7" Type="http://schemas.openxmlformats.org/officeDocument/2006/relationships/image" Target="../media/image79.jpeg"/><Relationship Id="rId12" Type="http://schemas.openxmlformats.org/officeDocument/2006/relationships/image" Target="../media/image84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8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jpeg"/><Relationship Id="rId11" Type="http://schemas.openxmlformats.org/officeDocument/2006/relationships/image" Target="../media/image83.jpeg"/><Relationship Id="rId5" Type="http://schemas.openxmlformats.org/officeDocument/2006/relationships/image" Target="../media/image77.jpeg"/><Relationship Id="rId15" Type="http://schemas.openxmlformats.org/officeDocument/2006/relationships/image" Target="../media/image87.jpeg"/><Relationship Id="rId10" Type="http://schemas.openxmlformats.org/officeDocument/2006/relationships/image" Target="../media/image82.jpeg"/><Relationship Id="rId4" Type="http://schemas.microsoft.com/office/2007/relationships/hdphoto" Target="../media/hdphoto10.wdp"/><Relationship Id="rId9" Type="http://schemas.openxmlformats.org/officeDocument/2006/relationships/image" Target="../media/image81.jpeg"/><Relationship Id="rId14" Type="http://schemas.openxmlformats.org/officeDocument/2006/relationships/image" Target="../media/image86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microsoft.com/office/2007/relationships/hdphoto" Target="../media/hdphoto11.wdp"/><Relationship Id="rId7" Type="http://schemas.openxmlformats.org/officeDocument/2006/relationships/hyperlink" Target="http://minyoung-lee.appspot.com/bal/" TargetMode="External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minyoung-lee.appspot.com/prototype/animal/frame.html" TargetMode="Externa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jpeg"/><Relationship Id="rId5" Type="http://schemas.openxmlformats.org/officeDocument/2006/relationships/image" Target="../media/image99.jpeg"/><Relationship Id="rId4" Type="http://schemas.openxmlformats.org/officeDocument/2006/relationships/image" Target="../media/image9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9.jpeg"/><Relationship Id="rId4" Type="http://schemas.openxmlformats.org/officeDocument/2006/relationships/image" Target="../media/image108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jpeg"/><Relationship Id="rId3" Type="http://schemas.openxmlformats.org/officeDocument/2006/relationships/hyperlink" Target="https://github.com/minyounglee85" TargetMode="External"/><Relationship Id="rId7" Type="http://schemas.openxmlformats.org/officeDocument/2006/relationships/image" Target="../media/image119.png"/><Relationship Id="rId12" Type="http://schemas.openxmlformats.org/officeDocument/2006/relationships/image" Target="../media/image12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hyperlink" Target="http://minyoung-lee.appspot.com/game/" TargetMode="External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hyperlink" Target="http://minyoung-lee.appspot.com/" TargetMode="External"/><Relationship Id="rId7" Type="http://schemas.openxmlformats.org/officeDocument/2006/relationships/image" Target="../media/image12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hyperlink" Target="https://minyounglee.herokuapp.com/" TargetMode="External"/><Relationship Id="rId10" Type="http://schemas.openxmlformats.org/officeDocument/2006/relationships/image" Target="../media/image127.png"/><Relationship Id="rId4" Type="http://schemas.openxmlformats.org/officeDocument/2006/relationships/hyperlink" Target="http://minyoung-lee.appspot.com/comicviewer/" TargetMode="External"/><Relationship Id="rId9" Type="http://schemas.openxmlformats.org/officeDocument/2006/relationships/hyperlink" Target="http://minyoung-lee.appspot.com/vos/index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직사각형 2"/>
          <p:cNvSpPr/>
          <p:nvPr/>
        </p:nvSpPr>
        <p:spPr>
          <a:xfrm>
            <a:off x="0" y="692696"/>
            <a:ext cx="9144000" cy="5500726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tx1">
                  <a:alpha val="8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0" y="426347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Minyoung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LEE</a:t>
            </a: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User 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Centered Web Service Planner.</a:t>
            </a:r>
          </a:p>
          <a:p>
            <a:pPr algn="ctr"/>
            <a:r>
              <a:rPr lang="en-US" altLang="ko-KR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Translating </a:t>
            </a:r>
            <a:r>
              <a:rPr lang="en-US" altLang="ko-KR" sz="12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in E</a:t>
            </a:r>
            <a:r>
              <a:rPr lang="en-US" altLang="ko-KR" sz="12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nglish soon.</a:t>
            </a:r>
            <a:endParaRPr lang="ko-KR" altLang="en-US" sz="12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22776" y="2147952"/>
            <a:ext cx="4897496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Gotham Medium"/>
              </a:rPr>
              <a:t>I</a:t>
            </a:r>
          </a:p>
          <a:p>
            <a:pPr algn="ctr"/>
            <a:r>
              <a:rPr lang="en-US" altLang="ko-KR" sz="4000" b="1" dirty="0" smtClean="0">
                <a:solidFill>
                  <a:schemeClr val="bg1"/>
                </a:solidFill>
                <a:latin typeface="Gotham Medium"/>
              </a:rPr>
              <a:t>Discover &amp; Design</a:t>
            </a:r>
          </a:p>
          <a:p>
            <a:pPr algn="ctr"/>
            <a:r>
              <a:rPr lang="en-US" altLang="ko-KR" sz="2800" b="1" dirty="0" smtClean="0">
                <a:solidFill>
                  <a:schemeClr val="bg1"/>
                </a:solidFill>
                <a:latin typeface="Gotham Medium"/>
              </a:rPr>
              <a:t>User </a:t>
            </a:r>
            <a:r>
              <a:rPr lang="en-US" altLang="ko-KR" sz="2800" b="1" dirty="0" err="1">
                <a:solidFill>
                  <a:schemeClr val="bg1"/>
                </a:solidFill>
                <a:latin typeface="Gotham Medium"/>
              </a:rPr>
              <a:t>e</a:t>
            </a:r>
            <a:r>
              <a:rPr lang="en-US" altLang="ko-KR" sz="2800" b="1" dirty="0" err="1" smtClean="0">
                <a:solidFill>
                  <a:schemeClr val="bg1"/>
                </a:solidFill>
                <a:latin typeface="Gotham Medium"/>
              </a:rPr>
              <a:t>Xperience</a:t>
            </a:r>
            <a:endParaRPr lang="en-US" altLang="ko-KR" sz="2800" b="1" dirty="0" smtClean="0">
              <a:solidFill>
                <a:schemeClr val="bg1"/>
              </a:solidFill>
              <a:latin typeface="Gotham Medium"/>
            </a:endParaRPr>
          </a:p>
        </p:txBody>
      </p:sp>
    </p:spTree>
    <p:extLst>
      <p:ext uri="{BB962C8B-B14F-4D97-AF65-F5344CB8AC3E}">
        <p14:creationId xmlns:p14="http://schemas.microsoft.com/office/powerpoint/2010/main" val="343997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928419"/>
              </p:ext>
            </p:extLst>
          </p:nvPr>
        </p:nvGraphicFramePr>
        <p:xfrm>
          <a:off x="107504" y="116632"/>
          <a:ext cx="8928992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92053"/>
                <a:gridCol w="1211792"/>
                <a:gridCol w="1084235"/>
                <a:gridCol w="1020456"/>
                <a:gridCol w="1020456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3.6 </a:t>
                      </a:r>
                      <a:r>
                        <a:rPr lang="ko-KR" altLang="en-US" sz="1200" b="1" dirty="0" smtClean="0"/>
                        <a:t>홈</a:t>
                      </a:r>
                      <a:r>
                        <a:rPr lang="en-US" altLang="ko-KR" sz="1200" b="1" dirty="0" smtClean="0"/>
                        <a:t>&gt;</a:t>
                      </a:r>
                      <a:r>
                        <a:rPr lang="ko-KR" altLang="en-US" sz="1200" b="1" dirty="0" smtClean="0"/>
                        <a:t>회원 가입</a:t>
                      </a:r>
                      <a:r>
                        <a:rPr lang="en-US" altLang="ko-KR" sz="1200" b="1" dirty="0" smtClean="0"/>
                        <a:t>(</a:t>
                      </a:r>
                      <a:r>
                        <a:rPr lang="ko-KR" altLang="en-US" sz="1200" b="1" dirty="0" smtClean="0"/>
                        <a:t>일반</a:t>
                      </a:r>
                      <a:r>
                        <a:rPr lang="en-US" altLang="ko-KR" sz="1200" b="1" dirty="0" smtClean="0"/>
                        <a:t>)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버전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1.0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페이지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40</a:t>
                      </a:r>
                      <a:endParaRPr lang="ko-KR" altLang="en-US" sz="1200" dirty="0"/>
                    </a:p>
                  </a:txBody>
                  <a:tcPr/>
                </a:tc>
              </a:tr>
              <a:tr h="180020"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/>
                        <a:t>일반 회원 가입 화면 </a:t>
                      </a:r>
                      <a:r>
                        <a:rPr lang="en-US" altLang="ko-KR" sz="1200" b="0" dirty="0" smtClean="0"/>
                        <a:t>(</a:t>
                      </a:r>
                      <a:r>
                        <a:rPr lang="ko-KR" altLang="en-US" sz="1200" b="0" dirty="0" err="1" smtClean="0"/>
                        <a:t>이메일</a:t>
                      </a:r>
                      <a:r>
                        <a:rPr lang="ko-KR" altLang="en-US" sz="1200" b="0" dirty="0" smtClean="0"/>
                        <a:t> 가입</a:t>
                      </a:r>
                      <a:r>
                        <a:rPr lang="en-US" altLang="ko-KR" sz="1200" b="0" dirty="0" smtClean="0"/>
                        <a:t>)</a:t>
                      </a:r>
                      <a:endParaRPr lang="ko-KR" alt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7" name="표 1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568404"/>
              </p:ext>
            </p:extLst>
          </p:nvPr>
        </p:nvGraphicFramePr>
        <p:xfrm>
          <a:off x="6012160" y="664703"/>
          <a:ext cx="3024336" cy="6172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48"/>
                <a:gridCol w="360040"/>
                <a:gridCol w="2232248"/>
              </a:tblGrid>
              <a:tr h="131323">
                <a:tc gridSpan="3"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900" dirty="0" smtClean="0"/>
                        <a:t>화면 설명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8996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="1" dirty="0" smtClean="0"/>
                        <a:t>회원 가입 화면</a:t>
                      </a:r>
                      <a:r>
                        <a:rPr lang="en-US" altLang="ko-KR" sz="900" b="1" dirty="0" smtClean="0"/>
                        <a:t>(</a:t>
                      </a:r>
                      <a:r>
                        <a:rPr lang="ko-KR" altLang="en-US" sz="900" b="1" dirty="0" smtClean="0"/>
                        <a:t>일반</a:t>
                      </a:r>
                      <a:r>
                        <a:rPr lang="en-US" altLang="ko-KR" sz="900" b="1" dirty="0" smtClean="0"/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31323">
                <a:tc rowSpan="2"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="1" dirty="0" err="1" smtClean="0"/>
                        <a:t>이메일</a:t>
                      </a:r>
                      <a:r>
                        <a:rPr lang="ko-KR" altLang="en-US" sz="900" b="1" dirty="0" smtClean="0"/>
                        <a:t> 아이디 입력 필드</a:t>
                      </a:r>
                      <a:endParaRPr lang="en-US" altLang="ko-KR" sz="900" b="1" dirty="0" smtClean="0"/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900" b="0" dirty="0" smtClean="0"/>
                    </a:p>
                  </a:txBody>
                  <a:tcPr anchor="ctr"/>
                </a:tc>
              </a:tr>
              <a:tr h="2889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900" b="0" dirty="0" smtClean="0"/>
                        <a:t>2.1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="1" dirty="0" smtClean="0"/>
                        <a:t>아이디 필드</a:t>
                      </a:r>
                      <a:endParaRPr lang="en-US" altLang="ko-KR" sz="900" b="1" dirty="0" smtClean="0"/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900" b="0" dirty="0" smtClean="0"/>
                        <a:t>(1)</a:t>
                      </a:r>
                      <a:r>
                        <a:rPr lang="ko-KR" altLang="en-US" sz="900" b="0" dirty="0" err="1" smtClean="0"/>
                        <a:t>키패드</a:t>
                      </a:r>
                      <a:r>
                        <a:rPr lang="ko-KR" altLang="en-US" sz="900" b="0" dirty="0" smtClean="0"/>
                        <a:t> 노출</a:t>
                      </a:r>
                      <a:endParaRPr lang="en-US" altLang="ko-KR" sz="900" b="0" dirty="0" smtClean="0"/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900" b="0" dirty="0" smtClean="0"/>
                        <a:t>(2)</a:t>
                      </a:r>
                      <a:r>
                        <a:rPr lang="ko-KR" altLang="en-US" sz="900" b="0" dirty="0" smtClean="0"/>
                        <a:t>형식</a:t>
                      </a:r>
                      <a:r>
                        <a:rPr lang="en-US" altLang="ko-KR" sz="900" b="0" dirty="0" smtClean="0"/>
                        <a:t>: </a:t>
                      </a:r>
                      <a:r>
                        <a:rPr lang="en-US" altLang="ko-KR" sz="900" b="0" dirty="0" err="1" smtClean="0"/>
                        <a:t>abc@naver.com</a:t>
                      </a:r>
                      <a:endParaRPr lang="en-US" altLang="ko-KR" sz="900" b="0" dirty="0" smtClean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141401">
                <a:tc rowSpan="2"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="1" dirty="0" smtClean="0"/>
                        <a:t>비밀</a:t>
                      </a:r>
                      <a:r>
                        <a:rPr lang="ko-KR" altLang="en-US" sz="900" b="1" baseline="0" dirty="0" smtClean="0"/>
                        <a:t> 번호 입력 필드</a:t>
                      </a:r>
                      <a:endParaRPr lang="en-US" altLang="ko-KR" sz="900" b="1" baseline="0" dirty="0" smtClean="0"/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464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/>
                        <a:t>3.1</a:t>
                      </a:r>
                      <a:endParaRPr lang="en-US" altLang="ko-KR" sz="900" b="0" dirty="0" smtClean="0"/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="1" baseline="0" dirty="0" smtClean="0"/>
                        <a:t>비밀 번호 입력 필드</a:t>
                      </a:r>
                      <a:endParaRPr lang="en-US" altLang="ko-KR" sz="900" b="1" baseline="0" dirty="0" smtClean="0"/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900" b="0" baseline="0" dirty="0" smtClean="0"/>
                        <a:t>(1)</a:t>
                      </a:r>
                      <a:r>
                        <a:rPr lang="ko-KR" altLang="en-US" sz="900" b="0" baseline="0" dirty="0" err="1" smtClean="0"/>
                        <a:t>키패드</a:t>
                      </a:r>
                      <a:r>
                        <a:rPr lang="ko-KR" altLang="en-US" sz="900" b="0" baseline="0" dirty="0" smtClean="0"/>
                        <a:t> 노출</a:t>
                      </a:r>
                      <a:endParaRPr lang="en-US" altLang="ko-KR" sz="900" b="0" baseline="0" dirty="0" smtClean="0"/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900" b="0" baseline="0" dirty="0" smtClean="0"/>
                        <a:t>(2)</a:t>
                      </a:r>
                      <a:r>
                        <a:rPr lang="ko-KR" altLang="en-US" sz="900" b="0" baseline="0" dirty="0" smtClean="0"/>
                        <a:t>영문</a:t>
                      </a:r>
                      <a:r>
                        <a:rPr lang="en-US" altLang="ko-KR" sz="900" b="0" baseline="0" dirty="0" smtClean="0"/>
                        <a:t>/</a:t>
                      </a:r>
                      <a:r>
                        <a:rPr lang="ko-KR" altLang="en-US" sz="900" b="0" baseline="0" dirty="0" smtClean="0"/>
                        <a:t>숫자 및 특수 문자 조합으로 최소 </a:t>
                      </a:r>
                      <a:r>
                        <a:rPr lang="en-US" altLang="ko-KR" sz="900" b="0" baseline="0" dirty="0" smtClean="0"/>
                        <a:t>8</a:t>
                      </a:r>
                      <a:r>
                        <a:rPr lang="ko-KR" altLang="en-US" sz="900" b="0" baseline="0" dirty="0" smtClean="0"/>
                        <a:t>자리 이상 입력</a:t>
                      </a:r>
                      <a:endParaRPr lang="en-US" altLang="ko-KR" sz="900" b="0" baseline="0" dirty="0" smtClean="0"/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900" b="0" baseline="0" dirty="0" smtClean="0"/>
                        <a:t>(3)</a:t>
                      </a:r>
                      <a:r>
                        <a:rPr lang="ko-KR" altLang="en-US" sz="900" b="0" baseline="0" dirty="0" smtClean="0"/>
                        <a:t>● </a:t>
                      </a:r>
                      <a:r>
                        <a:rPr lang="ko-KR" altLang="en-US" sz="900" b="0" baseline="0" dirty="0" err="1" smtClean="0"/>
                        <a:t>마스킹</a:t>
                      </a:r>
                      <a:r>
                        <a:rPr lang="ko-KR" altLang="en-US" sz="900" b="0" baseline="0" dirty="0" smtClean="0"/>
                        <a:t> 처리</a:t>
                      </a:r>
                      <a:endParaRPr lang="en-US" altLang="ko-KR" sz="900" b="0" dirty="0" smtClean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131323">
                <a:tc rowSpan="2"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="1" dirty="0" smtClean="0"/>
                        <a:t>비밀 번호 재확인 입력 필드</a:t>
                      </a:r>
                      <a:endParaRPr lang="en-US" altLang="ko-KR" sz="900" b="1" dirty="0" smtClean="0"/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464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900" b="0" dirty="0" smtClean="0"/>
                        <a:t>4.1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="1" dirty="0" smtClean="0"/>
                        <a:t>비밀 번호 재확인 입력 필드</a:t>
                      </a:r>
                      <a:endParaRPr lang="en-US" altLang="ko-KR" sz="900" b="1" dirty="0" smtClean="0"/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900" b="0" baseline="0" dirty="0" smtClean="0"/>
                        <a:t>(1)</a:t>
                      </a:r>
                      <a:r>
                        <a:rPr lang="ko-KR" altLang="en-US" sz="900" b="0" baseline="0" dirty="0" err="1" smtClean="0"/>
                        <a:t>키패드</a:t>
                      </a:r>
                      <a:r>
                        <a:rPr lang="ko-KR" altLang="en-US" sz="900" b="0" baseline="0" dirty="0" smtClean="0"/>
                        <a:t> 노출</a:t>
                      </a:r>
                      <a:endParaRPr lang="en-US" altLang="ko-KR" sz="900" b="0" baseline="0" dirty="0" smtClean="0"/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900" b="0" baseline="0" dirty="0" smtClean="0"/>
                        <a:t>(2)[3.1]</a:t>
                      </a:r>
                      <a:r>
                        <a:rPr lang="ko-KR" altLang="en-US" sz="900" b="0" baseline="0" dirty="0" smtClean="0"/>
                        <a:t>의 비밀 번호와 같은지 확인</a:t>
                      </a:r>
                      <a:endParaRPr lang="en-US" altLang="ko-KR" sz="900" b="0" baseline="0" dirty="0" smtClean="0"/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900" b="0" baseline="0" dirty="0" smtClean="0"/>
                        <a:t>(3)</a:t>
                      </a:r>
                      <a:r>
                        <a:rPr lang="ko-KR" altLang="en-US" sz="900" b="0" baseline="0" dirty="0" smtClean="0"/>
                        <a:t>● </a:t>
                      </a:r>
                      <a:r>
                        <a:rPr lang="ko-KR" altLang="en-US" sz="900" b="0" baseline="0" dirty="0" err="1" smtClean="0"/>
                        <a:t>마스킹</a:t>
                      </a:r>
                      <a:r>
                        <a:rPr lang="ko-KR" altLang="en-US" sz="900" b="0" baseline="0" dirty="0" smtClean="0"/>
                        <a:t> 처리</a:t>
                      </a:r>
                      <a:endParaRPr lang="en-US" altLang="ko-KR" sz="900" b="0" dirty="0" smtClean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67704">
                <a:tc rowSpan="2"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="1" dirty="0" smtClean="0"/>
                        <a:t>휴대 전화 번호 입력</a:t>
                      </a:r>
                      <a:endParaRPr lang="en-US" altLang="ko-KR" sz="900" b="1" dirty="0" smtClean="0"/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900" b="0" dirty="0" smtClean="0"/>
                        <a:t>(1)</a:t>
                      </a:r>
                      <a:r>
                        <a:rPr lang="ko-KR" altLang="en-US" sz="900" b="0" dirty="0" err="1" smtClean="0"/>
                        <a:t>키패드</a:t>
                      </a:r>
                      <a:r>
                        <a:rPr lang="ko-KR" altLang="en-US" sz="900" b="0" dirty="0" smtClean="0"/>
                        <a:t> 노출</a:t>
                      </a:r>
                      <a:endParaRPr lang="en-US" altLang="ko-KR" sz="900" b="0" dirty="0" smtClean="0"/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900" b="0" dirty="0" smtClean="0"/>
                        <a:t>(2)'-'</a:t>
                      </a:r>
                      <a:r>
                        <a:rPr lang="ko-KR" altLang="en-US" sz="900" b="0" dirty="0" smtClean="0"/>
                        <a:t>제외하고 입력</a:t>
                      </a:r>
                      <a:endParaRPr lang="en-US" altLang="ko-KR" sz="900" b="0" dirty="0" smtClean="0"/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900" b="0" dirty="0" smtClean="0"/>
                        <a:t>(3)</a:t>
                      </a:r>
                      <a:r>
                        <a:rPr lang="ko-KR" altLang="en-US" sz="900" b="0" dirty="0" smtClean="0"/>
                        <a:t>형식</a:t>
                      </a:r>
                      <a:r>
                        <a:rPr lang="en-US" altLang="ko-KR" sz="900" b="0" dirty="0" smtClean="0"/>
                        <a:t>: 01012341234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01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900" b="0" dirty="0" smtClean="0"/>
                        <a:t>5.1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="1" dirty="0" smtClean="0"/>
                        <a:t>인증 번호 전송 버튼</a:t>
                      </a:r>
                      <a:endParaRPr lang="en-US" altLang="ko-KR" sz="900" b="1" dirty="0" smtClean="0"/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="0" dirty="0" smtClean="0"/>
                        <a:t>입력된 전화 번호로 인증 번호 전송</a:t>
                      </a:r>
                      <a:endParaRPr lang="en-US" altLang="ko-KR" sz="900" b="0" dirty="0" smtClean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131323">
                <a:tc rowSpan="2"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="1" dirty="0" smtClean="0"/>
                        <a:t>인증 번호 확인</a:t>
                      </a:r>
                      <a:endParaRPr lang="en-US" altLang="ko-KR" sz="900" b="1" dirty="0" smtClean="0"/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01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900" b="0" dirty="0" smtClean="0"/>
                        <a:t>6.1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="1" dirty="0" smtClean="0"/>
                        <a:t>인증 확인 버튼</a:t>
                      </a:r>
                      <a:endParaRPr lang="en-US" altLang="ko-KR" sz="900" b="1" dirty="0" smtClean="0"/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="0" dirty="0" smtClean="0"/>
                        <a:t>전송된 인증 번호와 같은지 확인</a:t>
                      </a:r>
                      <a:endParaRPr lang="en-US" altLang="ko-KR" sz="900" b="0" dirty="0" smtClean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67704">
                <a:tc rowSpan="2"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900" dirty="0" smtClean="0"/>
                        <a:t>7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="1" dirty="0" smtClean="0"/>
                        <a:t>약관 동의</a:t>
                      </a:r>
                      <a:endParaRPr lang="en-US" altLang="ko-KR" sz="900" b="1" dirty="0" smtClean="0"/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900" b="0" baseline="0" dirty="0" smtClean="0"/>
                        <a:t>(1)</a:t>
                      </a:r>
                      <a:r>
                        <a:rPr lang="ko-KR" altLang="en-US" sz="900" b="0" baseline="0" dirty="0" smtClean="0"/>
                        <a:t>필수 약관은 가입 필수 요소</a:t>
                      </a:r>
                      <a:r>
                        <a:rPr lang="en-US" altLang="ko-KR" sz="900" b="0" baseline="0" dirty="0" smtClean="0"/>
                        <a:t>.</a:t>
                      </a: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900" b="0" baseline="0" dirty="0" smtClean="0"/>
                        <a:t>(2)</a:t>
                      </a:r>
                      <a:r>
                        <a:rPr lang="ko-KR" altLang="en-US" sz="900" b="0" baseline="0" dirty="0" smtClean="0"/>
                        <a:t>탭 하면 해당 약관 내용이 아래로 펼쳐 진다</a:t>
                      </a:r>
                      <a:r>
                        <a:rPr lang="en-US" altLang="ko-KR" sz="900" b="0" baseline="0" dirty="0" smtClean="0"/>
                        <a:t>.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889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900" b="0" dirty="0" smtClean="0"/>
                        <a:t>7.1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="1" baseline="0" dirty="0" smtClean="0"/>
                        <a:t>약관 동의 선택</a:t>
                      </a:r>
                      <a:endParaRPr lang="en-US" altLang="ko-KR" sz="900" b="1" baseline="0" dirty="0" smtClean="0"/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="0" baseline="0" dirty="0" smtClean="0"/>
                        <a:t>체크 박스로 복수 선택</a:t>
                      </a:r>
                      <a:r>
                        <a:rPr lang="en-US" altLang="ko-KR" sz="900" b="0" baseline="0" dirty="0" smtClean="0"/>
                        <a:t>.</a:t>
                      </a:r>
                      <a:endParaRPr lang="en-US" altLang="ko-KR" sz="900" b="0" dirty="0" smtClean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67704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900" dirty="0" smtClean="0"/>
                        <a:t>8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="1" dirty="0" smtClean="0"/>
                        <a:t>회원 가입</a:t>
                      </a:r>
                      <a:endParaRPr lang="en-US" altLang="ko-KR" sz="900" b="1" dirty="0" smtClean="0"/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="0" dirty="0" err="1" smtClean="0"/>
                        <a:t>이메일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err="1" smtClean="0"/>
                        <a:t>비밀번호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err="1" smtClean="0"/>
                        <a:t>비밀번호</a:t>
                      </a:r>
                      <a:r>
                        <a:rPr lang="ko-KR" altLang="en-US" sz="900" b="0" dirty="0" smtClean="0"/>
                        <a:t> 재확인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err="1" smtClean="0"/>
                        <a:t>휴대전화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err="1" smtClean="0"/>
                        <a:t>인증번호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약관 동의 여부를 체크 하고 이상이 없으면 가입 완료 화면으로 이동</a:t>
                      </a:r>
                      <a:endParaRPr lang="en-US" altLang="ko-KR" sz="900" b="0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9" name="직사각형 28"/>
          <p:cNvSpPr/>
          <p:nvPr/>
        </p:nvSpPr>
        <p:spPr>
          <a:xfrm>
            <a:off x="255580" y="1340768"/>
            <a:ext cx="2664296" cy="460545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</p:txBody>
      </p:sp>
      <p:sp>
        <p:nvSpPr>
          <p:cNvPr id="30" name="직사각형 29"/>
          <p:cNvSpPr/>
          <p:nvPr/>
        </p:nvSpPr>
        <p:spPr>
          <a:xfrm>
            <a:off x="255580" y="1121688"/>
            <a:ext cx="2664296" cy="21908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status bar</a:t>
            </a:r>
            <a:endParaRPr lang="ko-KR" altLang="en-US" sz="1000" dirty="0"/>
          </a:p>
        </p:txBody>
      </p:sp>
      <p:sp>
        <p:nvSpPr>
          <p:cNvPr id="31" name="직사각형 30"/>
          <p:cNvSpPr/>
          <p:nvPr/>
        </p:nvSpPr>
        <p:spPr>
          <a:xfrm>
            <a:off x="255829" y="1340768"/>
            <a:ext cx="2669216" cy="2880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 smtClean="0"/>
              <a:t>회원가입</a:t>
            </a:r>
            <a:endParaRPr lang="ko-KR" altLang="en-US" sz="1000" b="1" dirty="0"/>
          </a:p>
        </p:txBody>
      </p:sp>
      <p:sp>
        <p:nvSpPr>
          <p:cNvPr id="41" name="갈매기형 수장 40"/>
          <p:cNvSpPr/>
          <p:nvPr/>
        </p:nvSpPr>
        <p:spPr>
          <a:xfrm flipH="1">
            <a:off x="327596" y="1438684"/>
            <a:ext cx="72000" cy="12600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466056" y="1772848"/>
            <a:ext cx="2235448" cy="28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이메일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입력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66056" y="2059723"/>
            <a:ext cx="2235448" cy="28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비밀번호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입력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영문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숫자 및 특수 문자 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자리</a:t>
            </a:r>
            <a:r>
              <a:rPr lang="en-US" altLang="ko-KR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67544" y="5445224"/>
            <a:ext cx="2235448" cy="28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solidFill>
                  <a:schemeClr val="bg1"/>
                </a:solidFill>
              </a:rPr>
              <a:t>회원가입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91344" y="2636912"/>
            <a:ext cx="19736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err="1" smtClean="0">
                <a:solidFill>
                  <a:srgbClr val="C00000"/>
                </a:solidFill>
              </a:rPr>
              <a:t>비밀번호에</a:t>
            </a:r>
            <a:r>
              <a:rPr lang="ko-KR" altLang="en-US" sz="800" dirty="0" smtClean="0">
                <a:solidFill>
                  <a:srgbClr val="C00000"/>
                </a:solidFill>
              </a:rPr>
              <a:t> 특수 문자를 입력해 주세요</a:t>
            </a:r>
            <a:endParaRPr lang="ko-KR" altLang="en-US" sz="800" dirty="0">
              <a:solidFill>
                <a:srgbClr val="C0000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66056" y="2347723"/>
            <a:ext cx="2235448" cy="28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비밀번호</a:t>
            </a:r>
            <a:r>
              <a:rPr lang="ko-KR" altLang="en-US" sz="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재확인</a:t>
            </a:r>
            <a:endParaRPr lang="ko-KR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66056" y="2997016"/>
            <a:ext cx="2235448" cy="28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휴대전화</a:t>
            </a:r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번호</a:t>
            </a:r>
            <a:r>
              <a:rPr lang="en-US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('-' </a:t>
            </a:r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제외</a:t>
            </a:r>
            <a:r>
              <a:rPr lang="en-US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66056" y="3285016"/>
            <a:ext cx="2235448" cy="28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인증번호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203773" y="2997016"/>
            <a:ext cx="505488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인증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2203773" y="3285016"/>
            <a:ext cx="504000" cy="288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tx1"/>
                </a:solidFill>
              </a:rPr>
              <a:t>확인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391344" y="3573016"/>
            <a:ext cx="16514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err="1" smtClean="0">
                <a:solidFill>
                  <a:srgbClr val="C00000"/>
                </a:solidFill>
              </a:rPr>
              <a:t>인증번호를</a:t>
            </a:r>
            <a:r>
              <a:rPr lang="ko-KR" altLang="en-US" sz="800" dirty="0" smtClean="0">
                <a:solidFill>
                  <a:srgbClr val="C00000"/>
                </a:solidFill>
              </a:rPr>
              <a:t> 다시 입력해 주세요</a:t>
            </a:r>
            <a:r>
              <a:rPr lang="en-US" altLang="ko-KR" sz="800" dirty="0" smtClean="0">
                <a:solidFill>
                  <a:srgbClr val="C00000"/>
                </a:solidFill>
              </a:rPr>
              <a:t>.</a:t>
            </a:r>
            <a:endParaRPr lang="ko-KR" altLang="en-US" sz="800" dirty="0">
              <a:solidFill>
                <a:srgbClr val="C00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66056" y="3933056"/>
            <a:ext cx="2235448" cy="28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약관에 모두 동의</a:t>
            </a:r>
            <a:r>
              <a:rPr lang="en-US" altLang="ko-KR" sz="800" dirty="0" smtClean="0">
                <a:solidFill>
                  <a:schemeClr val="tx1"/>
                </a:solidFill>
              </a:rPr>
              <a:t>(</a:t>
            </a:r>
            <a:r>
              <a:rPr lang="ko-KR" altLang="en-US" sz="800" dirty="0" smtClean="0">
                <a:solidFill>
                  <a:schemeClr val="tx1"/>
                </a:solidFill>
              </a:rPr>
              <a:t>필수</a:t>
            </a:r>
            <a:r>
              <a:rPr lang="en-US" altLang="ko-KR" sz="800" dirty="0" smtClean="0">
                <a:solidFill>
                  <a:schemeClr val="tx1"/>
                </a:solidFill>
              </a:rPr>
              <a:t>)</a:t>
            </a:r>
            <a:r>
              <a:rPr lang="ko-KR" altLang="en-US" sz="800" dirty="0" smtClean="0">
                <a:solidFill>
                  <a:schemeClr val="tx1"/>
                </a:solidFill>
              </a:rPr>
              <a:t>                               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466056" y="4220287"/>
            <a:ext cx="2235448" cy="28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서비스 이용 약관 동의</a:t>
            </a:r>
            <a:r>
              <a:rPr lang="en-US" altLang="ko-KR" sz="800" dirty="0">
                <a:solidFill>
                  <a:schemeClr val="tx1"/>
                </a:solidFill>
              </a:rPr>
              <a:t> (</a:t>
            </a:r>
            <a:r>
              <a:rPr lang="ko-KR" altLang="en-US" sz="800" dirty="0">
                <a:solidFill>
                  <a:schemeClr val="tx1"/>
                </a:solidFill>
              </a:rPr>
              <a:t>필수</a:t>
            </a:r>
            <a:r>
              <a:rPr lang="en-US" altLang="ko-KR" sz="800" dirty="0">
                <a:solidFill>
                  <a:schemeClr val="tx1"/>
                </a:solidFill>
              </a:rPr>
              <a:t>)</a:t>
            </a:r>
            <a:r>
              <a:rPr lang="ko-KR" altLang="en-US" sz="800" dirty="0" smtClean="0">
                <a:solidFill>
                  <a:schemeClr val="tx1"/>
                </a:solidFill>
              </a:rPr>
              <a:t>                         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66056" y="4508287"/>
            <a:ext cx="2235448" cy="28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개인정보 수집 동의</a:t>
            </a:r>
            <a:r>
              <a:rPr lang="en-US" altLang="ko-KR" sz="800" dirty="0">
                <a:solidFill>
                  <a:schemeClr val="tx1"/>
                </a:solidFill>
              </a:rPr>
              <a:t> (</a:t>
            </a:r>
            <a:r>
              <a:rPr lang="ko-KR" altLang="en-US" sz="800" dirty="0">
                <a:solidFill>
                  <a:schemeClr val="tx1"/>
                </a:solidFill>
              </a:rPr>
              <a:t>필수</a:t>
            </a:r>
            <a:r>
              <a:rPr lang="en-US" altLang="ko-KR" sz="800" dirty="0">
                <a:solidFill>
                  <a:schemeClr val="tx1"/>
                </a:solidFill>
              </a:rPr>
              <a:t>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466056" y="4796287"/>
            <a:ext cx="2235448" cy="288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err="1" smtClean="0">
                <a:solidFill>
                  <a:schemeClr val="tx1"/>
                </a:solidFill>
              </a:rPr>
              <a:t>위치정보</a:t>
            </a:r>
            <a:r>
              <a:rPr lang="ko-KR" altLang="en-US" sz="800" dirty="0" smtClean="0">
                <a:solidFill>
                  <a:schemeClr val="tx1"/>
                </a:solidFill>
              </a:rPr>
              <a:t> 수집 동의</a:t>
            </a:r>
            <a:r>
              <a:rPr lang="en-US" altLang="ko-KR" sz="800" dirty="0">
                <a:solidFill>
                  <a:schemeClr val="tx1"/>
                </a:solidFill>
              </a:rPr>
              <a:t> (</a:t>
            </a:r>
            <a:r>
              <a:rPr lang="ko-KR" altLang="en-US" sz="800" dirty="0">
                <a:solidFill>
                  <a:schemeClr val="tx1"/>
                </a:solidFill>
              </a:rPr>
              <a:t>필수</a:t>
            </a:r>
            <a:r>
              <a:rPr lang="en-US" altLang="ko-KR" sz="800" dirty="0">
                <a:solidFill>
                  <a:schemeClr val="tx1"/>
                </a:solidFill>
              </a:rPr>
              <a:t>)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336386" y="3923531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■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2336386" y="4210398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■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336386" y="450455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■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2336386" y="4790306"/>
            <a:ext cx="3642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■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1008370" y="1358784"/>
            <a:ext cx="252000" cy="25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77" name="직사각형 76"/>
          <p:cNvSpPr/>
          <p:nvPr/>
        </p:nvSpPr>
        <p:spPr>
          <a:xfrm>
            <a:off x="214056" y="1790848"/>
            <a:ext cx="252000" cy="25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80" name="직사각형 79"/>
          <p:cNvSpPr/>
          <p:nvPr/>
        </p:nvSpPr>
        <p:spPr>
          <a:xfrm>
            <a:off x="215544" y="2071432"/>
            <a:ext cx="252000" cy="25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sp>
        <p:nvSpPr>
          <p:cNvPr id="82" name="직사각형 81"/>
          <p:cNvSpPr/>
          <p:nvPr/>
        </p:nvSpPr>
        <p:spPr>
          <a:xfrm>
            <a:off x="215544" y="2365723"/>
            <a:ext cx="252000" cy="25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  <p:sp>
        <p:nvSpPr>
          <p:cNvPr id="83" name="직사각형 82"/>
          <p:cNvSpPr/>
          <p:nvPr/>
        </p:nvSpPr>
        <p:spPr>
          <a:xfrm>
            <a:off x="214056" y="3033016"/>
            <a:ext cx="252000" cy="25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5</a:t>
            </a:r>
            <a:endParaRPr lang="ko-KR" altLang="en-US" sz="1200" dirty="0"/>
          </a:p>
        </p:txBody>
      </p:sp>
      <p:sp>
        <p:nvSpPr>
          <p:cNvPr id="84" name="직사각형 83"/>
          <p:cNvSpPr/>
          <p:nvPr/>
        </p:nvSpPr>
        <p:spPr>
          <a:xfrm>
            <a:off x="214056" y="3321016"/>
            <a:ext cx="252000" cy="25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6</a:t>
            </a:r>
            <a:endParaRPr lang="ko-KR" altLang="en-US" sz="1200" dirty="0"/>
          </a:p>
        </p:txBody>
      </p:sp>
      <p:sp>
        <p:nvSpPr>
          <p:cNvPr id="85" name="직사각형 84"/>
          <p:cNvSpPr/>
          <p:nvPr/>
        </p:nvSpPr>
        <p:spPr>
          <a:xfrm>
            <a:off x="214056" y="3958398"/>
            <a:ext cx="252000" cy="25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7</a:t>
            </a:r>
            <a:endParaRPr lang="ko-KR" altLang="en-US" sz="1200" dirty="0"/>
          </a:p>
        </p:txBody>
      </p:sp>
      <p:sp>
        <p:nvSpPr>
          <p:cNvPr id="86" name="직사각형 85"/>
          <p:cNvSpPr/>
          <p:nvPr/>
        </p:nvSpPr>
        <p:spPr>
          <a:xfrm>
            <a:off x="327596" y="5481224"/>
            <a:ext cx="252000" cy="25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8</a:t>
            </a:r>
            <a:endParaRPr lang="ko-KR" altLang="en-US" sz="1200" dirty="0"/>
          </a:p>
        </p:txBody>
      </p:sp>
      <p:sp>
        <p:nvSpPr>
          <p:cNvPr id="87" name="직사각형 86"/>
          <p:cNvSpPr/>
          <p:nvPr/>
        </p:nvSpPr>
        <p:spPr>
          <a:xfrm>
            <a:off x="2700588" y="1790848"/>
            <a:ext cx="396000" cy="252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2.1</a:t>
            </a:r>
            <a:endParaRPr lang="ko-KR" altLang="en-US" sz="1200" dirty="0"/>
          </a:p>
        </p:txBody>
      </p:sp>
      <p:sp>
        <p:nvSpPr>
          <p:cNvPr id="88" name="직사각형 87"/>
          <p:cNvSpPr/>
          <p:nvPr/>
        </p:nvSpPr>
        <p:spPr>
          <a:xfrm>
            <a:off x="2709261" y="2095723"/>
            <a:ext cx="396000" cy="252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3.1</a:t>
            </a:r>
            <a:endParaRPr lang="ko-KR" altLang="en-US" sz="1200" dirty="0"/>
          </a:p>
        </p:txBody>
      </p:sp>
      <p:sp>
        <p:nvSpPr>
          <p:cNvPr id="89" name="직사각형 88"/>
          <p:cNvSpPr/>
          <p:nvPr/>
        </p:nvSpPr>
        <p:spPr>
          <a:xfrm>
            <a:off x="2709261" y="2368226"/>
            <a:ext cx="396000" cy="252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4.1</a:t>
            </a:r>
            <a:endParaRPr lang="ko-KR" altLang="en-US" sz="1200" dirty="0"/>
          </a:p>
        </p:txBody>
      </p:sp>
      <p:sp>
        <p:nvSpPr>
          <p:cNvPr id="90" name="직사각형 89"/>
          <p:cNvSpPr/>
          <p:nvPr/>
        </p:nvSpPr>
        <p:spPr>
          <a:xfrm>
            <a:off x="2701504" y="3033016"/>
            <a:ext cx="396000" cy="252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5.1</a:t>
            </a:r>
            <a:endParaRPr lang="ko-KR" altLang="en-US" sz="1200" dirty="0"/>
          </a:p>
        </p:txBody>
      </p:sp>
      <p:sp>
        <p:nvSpPr>
          <p:cNvPr id="91" name="직사각형 90"/>
          <p:cNvSpPr/>
          <p:nvPr/>
        </p:nvSpPr>
        <p:spPr>
          <a:xfrm>
            <a:off x="2701504" y="3303016"/>
            <a:ext cx="396000" cy="252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6.1</a:t>
            </a:r>
            <a:endParaRPr lang="ko-KR" altLang="en-US" sz="1200" dirty="0"/>
          </a:p>
        </p:txBody>
      </p:sp>
      <p:sp>
        <p:nvSpPr>
          <p:cNvPr id="92" name="직사각형 91"/>
          <p:cNvSpPr/>
          <p:nvPr/>
        </p:nvSpPr>
        <p:spPr>
          <a:xfrm>
            <a:off x="2597784" y="3958398"/>
            <a:ext cx="396000" cy="252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7.1</a:t>
            </a:r>
            <a:endParaRPr lang="ko-KR" altLang="en-US" sz="1200" dirty="0"/>
          </a:p>
        </p:txBody>
      </p:sp>
      <p:sp>
        <p:nvSpPr>
          <p:cNvPr id="93" name="직사각형 92"/>
          <p:cNvSpPr/>
          <p:nvPr/>
        </p:nvSpPr>
        <p:spPr>
          <a:xfrm>
            <a:off x="467544" y="5229780"/>
            <a:ext cx="16514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 err="1" smtClean="0">
                <a:solidFill>
                  <a:srgbClr val="C00000"/>
                </a:solidFill>
              </a:rPr>
              <a:t>인증번호를</a:t>
            </a:r>
            <a:r>
              <a:rPr lang="ko-KR" altLang="en-US" sz="800" dirty="0" smtClean="0">
                <a:solidFill>
                  <a:srgbClr val="C00000"/>
                </a:solidFill>
              </a:rPr>
              <a:t> 다시 입력해 주세요</a:t>
            </a:r>
            <a:r>
              <a:rPr lang="en-US" altLang="ko-KR" sz="800" dirty="0" smtClean="0">
                <a:solidFill>
                  <a:srgbClr val="C00000"/>
                </a:solidFill>
              </a:rPr>
              <a:t>.</a:t>
            </a:r>
            <a:endParaRPr lang="ko-KR" altLang="en-US" sz="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4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08162" y="3244334"/>
            <a:ext cx="39869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1. </a:t>
            </a:r>
            <a:r>
              <a:rPr lang="ko-KR" altLang="en-US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게스트 </a:t>
            </a:r>
            <a:r>
              <a:rPr lang="ko-KR" altLang="en-US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하우스 운영자를 위한 관리 </a:t>
            </a:r>
            <a:r>
              <a:rPr lang="en-US" altLang="ko-KR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APP</a:t>
            </a:r>
            <a:endParaRPr lang="en-US" altLang="ko-KR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901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9" cy="686839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0502" y="257527"/>
            <a:ext cx="4148893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게스트 하우스 운영자를 위한 관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리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APP</a:t>
            </a:r>
          </a:p>
          <a:p>
            <a:r>
              <a:rPr lang="ko-KR" altLang="en-US" sz="850" dirty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전 </a:t>
            </a:r>
            <a:r>
              <a:rPr lang="ko-KR" altLang="en-US" sz="85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세계의 온라인 중개 예약 사이트에서 </a:t>
            </a:r>
            <a:r>
              <a:rPr lang="ko-KR" altLang="en-US" sz="850" dirty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발생하는 예약을 연동해 한눈에 관리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0" y="6000768"/>
            <a:ext cx="9144000" cy="857232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29" y="353812"/>
            <a:ext cx="282963" cy="37681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87879" y="6094089"/>
            <a:ext cx="111576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  <a:latin typeface="Gotham Medium" pitchFamily="2" charset="0"/>
              </a:rPr>
              <a:t>PROCESS</a:t>
            </a:r>
            <a:endParaRPr lang="en-US" altLang="ko-KR" sz="1000" dirty="0" smtClean="0">
              <a:solidFill>
                <a:schemeClr val="bg1"/>
              </a:solidFill>
              <a:latin typeface="Gotham Medium" pitchFamily="2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676002" y="6094089"/>
            <a:ext cx="1769995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  <a:latin typeface="Gotham Medium" pitchFamily="2" charset="0"/>
              </a:rPr>
              <a:t>1. DISCOVER</a:t>
            </a:r>
            <a:endParaRPr lang="en-US" altLang="ko-KR" sz="900" dirty="0">
              <a:solidFill>
                <a:schemeClr val="bg1"/>
              </a:solidFill>
              <a:latin typeface="Gotham Medium" pitchFamily="2" charset="0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800" dirty="0" smtClean="0">
                <a:solidFill>
                  <a:schemeClr val="bg1"/>
                </a:solidFill>
                <a:latin typeface="Gotham Light" pitchFamily="2" charset="0"/>
              </a:rPr>
              <a:t>Background </a:t>
            </a:r>
            <a:r>
              <a:rPr lang="en-US" altLang="ko-KR" sz="800" dirty="0">
                <a:solidFill>
                  <a:schemeClr val="bg1"/>
                </a:solidFill>
                <a:latin typeface="Gotham Light" pitchFamily="2" charset="0"/>
              </a:rPr>
              <a:t>Research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800" dirty="0" smtClean="0">
                <a:solidFill>
                  <a:schemeClr val="bg1"/>
                </a:solidFill>
                <a:latin typeface="Gotham Light" pitchFamily="2" charset="0"/>
              </a:rPr>
              <a:t>Define Goal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800" dirty="0" smtClean="0">
                <a:solidFill>
                  <a:schemeClr val="bg1"/>
                </a:solidFill>
                <a:latin typeface="Gotham Light" pitchFamily="2" charset="0"/>
              </a:rPr>
              <a:t>Field Research</a:t>
            </a:r>
            <a:endParaRPr lang="en-US" altLang="ko-KR" sz="800" dirty="0">
              <a:solidFill>
                <a:schemeClr val="bg1"/>
              </a:solidFill>
              <a:latin typeface="Gotham Light" pitchFamily="2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574498" y="6094089"/>
            <a:ext cx="198782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  <a:latin typeface="Gotham Medium" pitchFamily="2" charset="0"/>
              </a:rPr>
              <a:t>2. DEVELOP</a:t>
            </a:r>
            <a:endParaRPr lang="en-US" altLang="ko-KR" sz="900" dirty="0">
              <a:solidFill>
                <a:schemeClr val="bg1"/>
              </a:solidFill>
              <a:latin typeface="Gotham Medium" pitchFamily="2" charset="0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800" dirty="0">
                <a:solidFill>
                  <a:schemeClr val="bg1"/>
                </a:solidFill>
                <a:latin typeface="Gotham Light" pitchFamily="2" charset="0"/>
              </a:rPr>
              <a:t>Affinity Diagram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800" dirty="0">
                <a:solidFill>
                  <a:schemeClr val="bg1"/>
                </a:solidFill>
                <a:latin typeface="Gotham Light" pitchFamily="2" charset="0"/>
              </a:rPr>
              <a:t>Define Specific </a:t>
            </a:r>
            <a:r>
              <a:rPr lang="en-US" altLang="ko-KR" sz="800" dirty="0" smtClean="0">
                <a:solidFill>
                  <a:schemeClr val="bg1"/>
                </a:solidFill>
                <a:latin typeface="Gotham Light" pitchFamily="2" charset="0"/>
              </a:rPr>
              <a:t>Problems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800" dirty="0" smtClean="0">
                <a:solidFill>
                  <a:schemeClr val="bg1"/>
                </a:solidFill>
                <a:latin typeface="Gotham Light" pitchFamily="2" charset="0"/>
              </a:rPr>
              <a:t>Story Board</a:t>
            </a:r>
            <a:endParaRPr lang="en-US" altLang="ko-KR" sz="800" dirty="0">
              <a:solidFill>
                <a:schemeClr val="bg1"/>
              </a:solidFill>
              <a:latin typeface="Gotham Light" pitchFamily="2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508104" y="6094089"/>
            <a:ext cx="1401455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Gotham Medium" pitchFamily="2" charset="0"/>
              </a:rPr>
              <a:t>3</a:t>
            </a:r>
            <a:r>
              <a:rPr lang="en-US" altLang="ko-KR" sz="900" dirty="0" smtClean="0">
                <a:solidFill>
                  <a:schemeClr val="bg1"/>
                </a:solidFill>
                <a:latin typeface="Gotham Medium" pitchFamily="2" charset="0"/>
              </a:rPr>
              <a:t>. DESIGN</a:t>
            </a:r>
            <a:endParaRPr lang="en-US" altLang="ko-KR" sz="900" dirty="0">
              <a:solidFill>
                <a:schemeClr val="bg1"/>
              </a:solidFill>
              <a:latin typeface="Gotham Medium" pitchFamily="2" charset="0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800" dirty="0" smtClean="0">
                <a:solidFill>
                  <a:schemeClr val="bg1"/>
                </a:solidFill>
                <a:latin typeface="Gotham Light" pitchFamily="2" charset="0"/>
              </a:rPr>
              <a:t>Case Study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800" dirty="0" smtClean="0">
                <a:solidFill>
                  <a:schemeClr val="bg1"/>
                </a:solidFill>
                <a:latin typeface="Gotham Light" pitchFamily="2" charset="0"/>
              </a:rPr>
              <a:t>Service Ideation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800" dirty="0" smtClean="0">
                <a:solidFill>
                  <a:schemeClr val="bg1"/>
                </a:solidFill>
                <a:latin typeface="Gotham Light" pitchFamily="2" charset="0"/>
              </a:rPr>
              <a:t>UI Sketch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092280" y="6094089"/>
            <a:ext cx="1152128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  <a:latin typeface="Gotham Medium" pitchFamily="2" charset="0"/>
              </a:rPr>
              <a:t>4. DELIVER</a:t>
            </a:r>
            <a:endParaRPr lang="en-US" altLang="ko-KR" sz="900" dirty="0">
              <a:solidFill>
                <a:schemeClr val="bg1"/>
              </a:solidFill>
              <a:latin typeface="Gotham Medium" pitchFamily="2" charset="0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800" dirty="0" smtClean="0">
                <a:solidFill>
                  <a:schemeClr val="bg1"/>
                </a:solidFill>
                <a:latin typeface="Gotham Light" pitchFamily="2" charset="0"/>
              </a:rPr>
              <a:t>Wireframe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4918568" y="1071546"/>
            <a:ext cx="176623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5. </a:t>
            </a:r>
            <a:r>
              <a:rPr lang="ko-KR" altLang="en-US" sz="9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서비스 이용 시나리오</a:t>
            </a:r>
            <a:endParaRPr lang="ko-KR" altLang="en-US" sz="9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179512" y="2284421"/>
            <a:ext cx="151554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3. </a:t>
            </a:r>
            <a:r>
              <a:rPr lang="ko-KR" altLang="en-US" sz="9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리서치</a:t>
            </a:r>
            <a:endParaRPr lang="en-US" altLang="ko-KR" sz="9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179512" y="3925555"/>
            <a:ext cx="338774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4. </a:t>
            </a:r>
            <a:r>
              <a:rPr lang="ko-KR" altLang="en-US" sz="9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결과</a:t>
            </a:r>
            <a:endParaRPr lang="en-US" altLang="ko-KR" sz="9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01" name="Picture 2" descr="C:\Documents and Settings\MYHOME\바탕 화면\게스트하우스_리서치완료_0507\ppt사진자료\story_1.jpg"/>
          <p:cNvPicPr>
            <a:picLocks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04480" y="1640201"/>
            <a:ext cx="1944000" cy="13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</p:pic>
      <p:pic>
        <p:nvPicPr>
          <p:cNvPr id="103" name="Picture 2" descr="C:\Documents and Settings\MYHOME\바탕 화면\게스트하우스_리서치완료_0507\ppt사진자료\story_2.jpg"/>
          <p:cNvPicPr>
            <a:picLocks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48480" y="1640201"/>
            <a:ext cx="1944000" cy="13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</p:pic>
      <p:pic>
        <p:nvPicPr>
          <p:cNvPr id="104" name="Picture 2" descr="C:\Documents and Settings\MYHOME\바탕 화면\게스트하우스_리서치완료_0507\ppt사진자료\story_3.jpg"/>
          <p:cNvPicPr>
            <a:picLocks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04480" y="3755320"/>
            <a:ext cx="1944000" cy="13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</p:pic>
      <p:pic>
        <p:nvPicPr>
          <p:cNvPr id="105" name="Picture 2" descr="C:\Documents and Settings\MYHOME\바탕 화면\게스트하우스_리서치완료_0507\ppt사진자료\story_4.jpg"/>
          <p:cNvPicPr>
            <a:picLocks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48480" y="3755320"/>
            <a:ext cx="1944000" cy="13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</p:pic>
      <p:sp>
        <p:nvSpPr>
          <p:cNvPr id="109" name="직사각형 108"/>
          <p:cNvSpPr/>
          <p:nvPr/>
        </p:nvSpPr>
        <p:spPr>
          <a:xfrm>
            <a:off x="5004480" y="1431586"/>
            <a:ext cx="1944000" cy="208615"/>
          </a:xfrm>
          <a:prstGeom prst="rect">
            <a:avLst/>
          </a:prstGeom>
          <a:solidFill>
            <a:srgbClr val="00B0F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latin typeface="나눔바른고딕" pitchFamily="50" charset="-127"/>
                <a:ea typeface="나눔바른고딕" pitchFamily="50" charset="-127"/>
              </a:rPr>
              <a:t>1. </a:t>
            </a:r>
            <a:r>
              <a:rPr lang="ko-KR" altLang="en-US" sz="900" dirty="0" smtClean="0">
                <a:latin typeface="나눔바른고딕" pitchFamily="50" charset="-127"/>
                <a:ea typeface="나눔바른고딕" pitchFamily="50" charset="-127"/>
              </a:rPr>
              <a:t>문제 배경</a:t>
            </a:r>
            <a:endParaRPr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5004480" y="2962899"/>
            <a:ext cx="1944000" cy="583806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홍대에서 혼자 게스트하우스를 운영하는 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홍길</a:t>
            </a: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동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씨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기상과 </a:t>
            </a: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동시에 여러 할 일을 생각하니 끔찍하다</a:t>
            </a:r>
            <a:r>
              <a:rPr lang="en-US" altLang="ko-KR" sz="850" dirty="0"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sp>
        <p:nvSpPr>
          <p:cNvPr id="111" name="직사각형 110"/>
          <p:cNvSpPr/>
          <p:nvPr/>
        </p:nvSpPr>
        <p:spPr>
          <a:xfrm>
            <a:off x="5004480" y="3546705"/>
            <a:ext cx="1944000" cy="208615"/>
          </a:xfrm>
          <a:prstGeom prst="rect">
            <a:avLst/>
          </a:prstGeom>
          <a:solidFill>
            <a:srgbClr val="00B0F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latin typeface="나눔바른고딕" pitchFamily="50" charset="-127"/>
                <a:ea typeface="나눔바른고딕" pitchFamily="50" charset="-127"/>
              </a:rPr>
              <a:t>3. </a:t>
            </a:r>
            <a:r>
              <a:rPr lang="ko-KR" altLang="en-US" sz="900" dirty="0" smtClean="0">
                <a:latin typeface="나눔바른고딕" pitchFamily="50" charset="-127"/>
                <a:ea typeface="나눔바른고딕" pitchFamily="50" charset="-127"/>
              </a:rPr>
              <a:t>솔루션</a:t>
            </a:r>
            <a:endParaRPr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5004480" y="5086755"/>
            <a:ext cx="1944000" cy="583806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하지만 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예약 관리 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APP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을 사용하면 </a:t>
            </a: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언제 어디서든지 모바일을 통해 예약 현황 및 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객</a:t>
            </a: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실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 현황 파악이 </a:t>
            </a: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가능하다</a:t>
            </a:r>
            <a:r>
              <a:rPr lang="en-US" altLang="ko-KR" sz="850" dirty="0"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sp>
        <p:nvSpPr>
          <p:cNvPr id="113" name="직사각형 112"/>
          <p:cNvSpPr/>
          <p:nvPr/>
        </p:nvSpPr>
        <p:spPr>
          <a:xfrm>
            <a:off x="6948480" y="1431586"/>
            <a:ext cx="1944000" cy="208615"/>
          </a:xfrm>
          <a:prstGeom prst="rect">
            <a:avLst/>
          </a:prstGeom>
          <a:solidFill>
            <a:srgbClr val="00B0F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latin typeface="나눔바른고딕" pitchFamily="50" charset="-127"/>
                <a:ea typeface="나눔바른고딕" pitchFamily="50" charset="-127"/>
              </a:rPr>
              <a:t>2. </a:t>
            </a:r>
            <a:r>
              <a:rPr lang="ko-KR" altLang="en-US" sz="900" dirty="0" smtClean="0">
                <a:latin typeface="나눔바른고딕" pitchFamily="50" charset="-127"/>
                <a:ea typeface="나눔바른고딕" pitchFamily="50" charset="-127"/>
              </a:rPr>
              <a:t>문제 설명</a:t>
            </a:r>
            <a:endParaRPr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6948480" y="2962899"/>
            <a:ext cx="1944000" cy="583806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특히 예약관리가 힘들다</a:t>
            </a:r>
            <a:r>
              <a:rPr lang="en-US" altLang="ko-KR" sz="850" dirty="0"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동시에 </a:t>
            </a:r>
            <a:r>
              <a:rPr lang="en-US" altLang="ko-KR" sz="850" dirty="0">
                <a:latin typeface="나눔바른고딕" pitchFamily="50" charset="-127"/>
                <a:ea typeface="나눔바른고딕" pitchFamily="50" charset="-127"/>
              </a:rPr>
              <a:t>4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개의 중개 사이트 예약을 확인 하면서 </a:t>
            </a: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다른 일 하는 것이 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번거롭고 일 흐름이 </a:t>
            </a: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끊긴다</a:t>
            </a:r>
            <a:r>
              <a:rPr lang="en-US" altLang="ko-KR" sz="850" dirty="0"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sp>
        <p:nvSpPr>
          <p:cNvPr id="115" name="직사각형 114"/>
          <p:cNvSpPr/>
          <p:nvPr/>
        </p:nvSpPr>
        <p:spPr>
          <a:xfrm>
            <a:off x="6948480" y="3546705"/>
            <a:ext cx="1944000" cy="208615"/>
          </a:xfrm>
          <a:prstGeom prst="rect">
            <a:avLst/>
          </a:prstGeom>
          <a:solidFill>
            <a:srgbClr val="00B0F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바른고딕" pitchFamily="50" charset="-127"/>
                <a:ea typeface="나눔바른고딕" pitchFamily="50" charset="-127"/>
              </a:rPr>
              <a:t>4</a:t>
            </a:r>
            <a:r>
              <a:rPr lang="en-US" altLang="ko-KR" sz="900" dirty="0" smtClean="0"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900" dirty="0" smtClean="0">
                <a:latin typeface="나눔바른고딕" pitchFamily="50" charset="-127"/>
                <a:ea typeface="나눔바른고딕" pitchFamily="50" charset="-127"/>
              </a:rPr>
              <a:t>결과</a:t>
            </a:r>
            <a:endParaRPr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6948480" y="5086755"/>
            <a:ext cx="1944000" cy="583806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그 결과 다른 일에 더 집중할 수 있게 되었고</a:t>
            </a:r>
            <a:r>
              <a:rPr lang="en-US" altLang="ko-KR" sz="85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특히 손님관리에 더 신경을 써서 우리가게 평판이 좋아지고 수익이 더 늘었다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.</a:t>
            </a:r>
            <a:endParaRPr lang="en-US" altLang="ko-KR" sz="8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56594" y="4240550"/>
            <a:ext cx="2515205" cy="324000"/>
          </a:xfrm>
          <a:prstGeom prst="rect">
            <a:avLst/>
          </a:prstGeom>
          <a:solidFill>
            <a:schemeClr val="tx1">
              <a:lumMod val="75000"/>
              <a:lumOff val="25000"/>
              <a:alpha val="95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/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“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다른 건 몰라도 중개사이트 빈방 정보 관리는 철저히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”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3131840" y="4240551"/>
            <a:ext cx="1238805" cy="1429240"/>
          </a:xfrm>
          <a:prstGeom prst="rect">
            <a:avLst/>
          </a:prstGeom>
          <a:solidFill>
            <a:srgbClr val="00B0F0">
              <a:alpha val="95000"/>
            </a:srgb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/>
            <a:endParaRPr lang="en-US" altLang="ko-KR" sz="1000" dirty="0" smtClean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56594" y="4608963"/>
            <a:ext cx="2515205" cy="324000"/>
          </a:xfrm>
          <a:prstGeom prst="rect">
            <a:avLst/>
          </a:prstGeom>
          <a:solidFill>
            <a:schemeClr val="tx1">
              <a:lumMod val="75000"/>
              <a:lumOff val="25000"/>
              <a:alpha val="95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/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“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더블 부킹 막는 것이 가장 중요하다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”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56594" y="4977376"/>
            <a:ext cx="2515205" cy="324000"/>
          </a:xfrm>
          <a:prstGeom prst="rect">
            <a:avLst/>
          </a:prstGeom>
          <a:solidFill>
            <a:schemeClr val="tx1">
              <a:lumMod val="75000"/>
              <a:lumOff val="25000"/>
              <a:alpha val="95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/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“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고객 관리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예약 관리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시설 관리 모두 동시에 관리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”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256594" y="5345790"/>
            <a:ext cx="2515205" cy="324000"/>
          </a:xfrm>
          <a:prstGeom prst="rect">
            <a:avLst/>
          </a:prstGeom>
          <a:solidFill>
            <a:schemeClr val="tx1">
              <a:lumMod val="75000"/>
              <a:lumOff val="25000"/>
              <a:alpha val="95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/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“</a:t>
            </a:r>
            <a:r>
              <a:rPr lang="ko-KR" altLang="en-US" sz="850" dirty="0" err="1" smtClean="0">
                <a:latin typeface="나눔바른고딕" pitchFamily="50" charset="-127"/>
                <a:ea typeface="나눔바른고딕" pitchFamily="50" charset="-127"/>
              </a:rPr>
              <a:t>중개사이트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 돌아 다니는 것이 귀찮다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”</a:t>
            </a:r>
          </a:p>
        </p:txBody>
      </p:sp>
      <p:sp>
        <p:nvSpPr>
          <p:cNvPr id="49" name="갈매기형 수장 48"/>
          <p:cNvSpPr/>
          <p:nvPr/>
        </p:nvSpPr>
        <p:spPr>
          <a:xfrm>
            <a:off x="2869916" y="4691655"/>
            <a:ext cx="170866" cy="452713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179512" y="1071546"/>
            <a:ext cx="4191691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1. </a:t>
            </a:r>
            <a:r>
              <a:rPr lang="ko-KR" altLang="en-US" sz="9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배경</a:t>
            </a:r>
            <a:endParaRPr lang="en-US" altLang="ko-KR" sz="9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56594" y="1359578"/>
            <a:ext cx="4114050" cy="2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85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게스트 </a:t>
            </a:r>
            <a:r>
              <a:rPr lang="ko-KR" altLang="en-US" sz="85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하우스 이용에 </a:t>
            </a:r>
            <a:r>
              <a:rPr lang="ko-KR" altLang="en-US" sz="85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대한 폭발적 급증과 </a:t>
            </a:r>
            <a:r>
              <a:rPr lang="ko-KR" altLang="en-US" sz="85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함께 효율적인 운영관리 필요성의 대두</a:t>
            </a:r>
            <a:endParaRPr lang="en-US" altLang="ko-KR" sz="85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108899" y="3990804"/>
            <a:ext cx="1262304" cy="2175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latin typeface="Gotham Medium"/>
                <a:ea typeface="나눔고딕" pitchFamily="50" charset="-127"/>
              </a:rPr>
              <a:t>기획 방향 설정</a:t>
            </a:r>
            <a:endParaRPr lang="ko-KR" altLang="en-US" sz="1100" b="1" dirty="0">
              <a:latin typeface="Gotham Medium"/>
              <a:ea typeface="나눔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932040" y="257528"/>
            <a:ext cx="3953874" cy="4731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000"/>
              </a:lnSpc>
            </a:pPr>
            <a:r>
              <a:rPr lang="ko-KR" altLang="en-US" sz="7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주관 </a:t>
            </a:r>
            <a:r>
              <a:rPr lang="en-US" altLang="ko-KR" sz="7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ko-KR" altLang="en-US" sz="7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한국 인터넷 전문가 협회</a:t>
            </a:r>
            <a:r>
              <a:rPr lang="en-US" altLang="ko-KR" sz="700" dirty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en-US" altLang="ko-KR" sz="7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UX</a:t>
            </a:r>
            <a:r>
              <a:rPr lang="ko-KR" altLang="en-US" sz="7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디자인 스쿨</a:t>
            </a:r>
            <a:r>
              <a:rPr lang="en-US" altLang="ko-KR" sz="7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</a:p>
          <a:p>
            <a:pPr>
              <a:lnSpc>
                <a:spcPts val="1000"/>
              </a:lnSpc>
            </a:pPr>
            <a:r>
              <a:rPr lang="ko-KR" altLang="en-US" sz="7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역할 </a:t>
            </a:r>
            <a:r>
              <a:rPr lang="en-US" altLang="ko-KR" sz="7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en-US" altLang="ko-KR" sz="700" dirty="0" err="1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UX</a:t>
            </a:r>
            <a:r>
              <a:rPr lang="en-US" altLang="ko-KR" sz="7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(30%), UI(50%), </a:t>
            </a:r>
            <a:r>
              <a:rPr lang="ko-KR" altLang="en-US" sz="700" dirty="0" err="1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프로토타입</a:t>
            </a:r>
            <a:r>
              <a:rPr lang="en-US" altLang="ko-KR" sz="7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(100%)</a:t>
            </a:r>
          </a:p>
          <a:p>
            <a:pPr>
              <a:lnSpc>
                <a:spcPts val="1000"/>
              </a:lnSpc>
            </a:pPr>
            <a:r>
              <a:rPr lang="ko-KR" altLang="en-US" sz="7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스</a:t>
            </a:r>
            <a:r>
              <a:rPr lang="ko-KR" altLang="en-US" sz="700" dirty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킬</a:t>
            </a:r>
            <a:r>
              <a:rPr lang="en-US" altLang="ko-KR" sz="7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en-US" altLang="ko-KR" sz="700" dirty="0" err="1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Proto.io</a:t>
            </a:r>
            <a:endParaRPr lang="en-US" altLang="ko-KR" sz="700" dirty="0">
              <a:solidFill>
                <a:schemeClr val="bg1">
                  <a:lumMod val="8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56594" y="2546891"/>
            <a:ext cx="1332001" cy="1227885"/>
            <a:chOff x="256594" y="2527435"/>
            <a:chExt cx="1332001" cy="1227885"/>
          </a:xfrm>
        </p:grpSpPr>
        <p:sp>
          <p:nvSpPr>
            <p:cNvPr id="88" name="직사각형 87"/>
            <p:cNvSpPr/>
            <p:nvPr/>
          </p:nvSpPr>
          <p:spPr>
            <a:xfrm>
              <a:off x="256594" y="2527435"/>
              <a:ext cx="1332000" cy="216022"/>
            </a:xfrm>
            <a:prstGeom prst="rect">
              <a:avLst/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00"/>
                </a:lnSpc>
              </a:pPr>
              <a:r>
                <a:rPr lang="ko-KR" altLang="en-US" sz="900" dirty="0" smtClean="0">
                  <a:latin typeface="나눔바른고딕" pitchFamily="50" charset="-127"/>
                  <a:ea typeface="나눔바른고딕" pitchFamily="50" charset="-127"/>
                </a:rPr>
                <a:t>관리</a:t>
              </a:r>
              <a:r>
                <a:rPr lang="ko-KR" altLang="en-US" sz="900" dirty="0">
                  <a:latin typeface="나눔바른고딕" pitchFamily="50" charset="-127"/>
                  <a:ea typeface="나눔바른고딕" pitchFamily="50" charset="-127"/>
                </a:rPr>
                <a:t>자</a:t>
              </a:r>
              <a:r>
                <a:rPr lang="ko-KR" altLang="en-US" sz="900" dirty="0" smtClean="0">
                  <a:latin typeface="나눔바른고딕" pitchFamily="50" charset="-127"/>
                  <a:ea typeface="나눔바른고딕" pitchFamily="50" charset="-127"/>
                </a:rPr>
                <a:t> 인터뷰</a:t>
              </a:r>
              <a:endParaRPr lang="ko-KR" altLang="en-US" sz="900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pic>
          <p:nvPicPr>
            <p:cNvPr id="106" name="Picture 5" descr="2.jpg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56594" y="2743457"/>
              <a:ext cx="1332001" cy="651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</a:extLst>
          </p:spPr>
        </p:pic>
        <p:sp>
          <p:nvSpPr>
            <p:cNvPr id="94" name="직사각형 93"/>
            <p:cNvSpPr/>
            <p:nvPr/>
          </p:nvSpPr>
          <p:spPr>
            <a:xfrm>
              <a:off x="256594" y="3395320"/>
              <a:ext cx="1332000" cy="36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00"/>
                </a:lnSpc>
              </a:pPr>
              <a:r>
                <a:rPr lang="ko-KR" altLang="en-US" sz="850" dirty="0" smtClean="0">
                  <a:latin typeface="나눔바른고딕" pitchFamily="50" charset="-127"/>
                  <a:ea typeface="나눔바른고딕" pitchFamily="50" charset="-127"/>
                </a:rPr>
                <a:t>운영</a:t>
              </a:r>
              <a:r>
                <a:rPr lang="en-US" altLang="ko-KR" sz="850" dirty="0">
                  <a:latin typeface="나눔바른고딕" pitchFamily="50" charset="-127"/>
                  <a:ea typeface="나눔바른고딕" pitchFamily="50" charset="-127"/>
                </a:rPr>
                <a:t> </a:t>
              </a:r>
              <a:r>
                <a:rPr lang="ko-KR" altLang="en-US" sz="850" dirty="0" smtClean="0">
                  <a:latin typeface="나눔바른고딕" pitchFamily="50" charset="-127"/>
                  <a:ea typeface="나눔바른고딕" pitchFamily="50" charset="-127"/>
                </a:rPr>
                <a:t>관리에 필요한 </a:t>
              </a:r>
              <a:endParaRPr lang="en-US" altLang="ko-KR" sz="850" dirty="0" smtClean="0">
                <a:latin typeface="나눔바른고딕" pitchFamily="50" charset="-127"/>
                <a:ea typeface="나눔바른고딕" pitchFamily="50" charset="-127"/>
              </a:endParaRPr>
            </a:p>
            <a:p>
              <a:pPr algn="ctr">
                <a:lnSpc>
                  <a:spcPts val="1200"/>
                </a:lnSpc>
              </a:pPr>
              <a:r>
                <a:rPr lang="en-US" altLang="ko-KR" sz="850" dirty="0" smtClean="0">
                  <a:latin typeface="나눔바른고딕" pitchFamily="50" charset="-127"/>
                  <a:ea typeface="나눔바른고딕" pitchFamily="50" charset="-127"/>
                </a:rPr>
                <a:t>Pain Point, Needs </a:t>
              </a:r>
              <a:r>
                <a:rPr lang="ko-KR" altLang="en-US" sz="850" dirty="0" smtClean="0">
                  <a:latin typeface="나눔바른고딕" pitchFamily="50" charset="-127"/>
                  <a:ea typeface="나눔바른고딕" pitchFamily="50" charset="-127"/>
                </a:rPr>
                <a:t>도출</a:t>
              </a:r>
              <a:endParaRPr lang="ko-KR" altLang="en-US" sz="850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647899" y="2546891"/>
            <a:ext cx="1332000" cy="1227885"/>
            <a:chOff x="1659649" y="2527435"/>
            <a:chExt cx="1332000" cy="1227885"/>
          </a:xfrm>
        </p:grpSpPr>
        <p:pic>
          <p:nvPicPr>
            <p:cNvPr id="107" name="Picture 5" descr="E:\ux스쿨6기\게스트하우스\사진자료\1400215980570.jp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799"/>
            <a:stretch/>
          </p:blipFill>
          <p:spPr bwMode="auto">
            <a:xfrm>
              <a:off x="1659649" y="2743457"/>
              <a:ext cx="1331443" cy="905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</a:extLst>
          </p:spPr>
        </p:pic>
        <p:sp>
          <p:nvSpPr>
            <p:cNvPr id="89" name="직사각형 88"/>
            <p:cNvSpPr/>
            <p:nvPr/>
          </p:nvSpPr>
          <p:spPr>
            <a:xfrm>
              <a:off x="1659649" y="2527435"/>
              <a:ext cx="1332000" cy="216022"/>
            </a:xfrm>
            <a:prstGeom prst="rect">
              <a:avLst/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00"/>
                </a:lnSpc>
              </a:pPr>
              <a:r>
                <a:rPr lang="ko-KR" altLang="en-US" sz="900" dirty="0" smtClean="0">
                  <a:latin typeface="나눔바른고딕" pitchFamily="50" charset="-127"/>
                  <a:ea typeface="나눔바른고딕" pitchFamily="50" charset="-127"/>
                </a:rPr>
                <a:t>외국인 관광객 인터뷰</a:t>
              </a:r>
              <a:endParaRPr lang="ko-KR" altLang="en-US" sz="900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1659649" y="3395320"/>
              <a:ext cx="1332000" cy="36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00"/>
                </a:lnSpc>
              </a:pPr>
              <a:r>
                <a:rPr lang="ko-KR" altLang="en-US" sz="850" dirty="0" smtClean="0">
                  <a:latin typeface="나눔바른고딕" pitchFamily="50" charset="-127"/>
                  <a:ea typeface="나눔바른고딕" pitchFamily="50" charset="-127"/>
                </a:rPr>
                <a:t>실제 이용자에 관한 </a:t>
              </a:r>
              <a:endParaRPr lang="en-US" altLang="ko-KR" sz="850" dirty="0" smtClean="0">
                <a:latin typeface="나눔바른고딕" pitchFamily="50" charset="-127"/>
                <a:ea typeface="나눔바른고딕" pitchFamily="50" charset="-127"/>
              </a:endParaRPr>
            </a:p>
            <a:p>
              <a:pPr algn="ctr">
                <a:lnSpc>
                  <a:spcPts val="1200"/>
                </a:lnSpc>
              </a:pPr>
              <a:r>
                <a:rPr lang="en-US" altLang="ko-KR" sz="850" dirty="0" smtClean="0">
                  <a:latin typeface="나눔바른고딕" pitchFamily="50" charset="-127"/>
                  <a:ea typeface="나눔바른고딕" pitchFamily="50" charset="-127"/>
                </a:rPr>
                <a:t>Pain Point, Needs </a:t>
              </a:r>
              <a:r>
                <a:rPr lang="ko-KR" altLang="en-US" sz="850" dirty="0" smtClean="0">
                  <a:latin typeface="나눔바른고딕" pitchFamily="50" charset="-127"/>
                  <a:ea typeface="나눔바른고딕" pitchFamily="50" charset="-127"/>
                </a:rPr>
                <a:t>도출</a:t>
              </a:r>
              <a:endParaRPr lang="ko-KR" altLang="en-US" sz="850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039203" y="2546891"/>
            <a:ext cx="1332000" cy="1227885"/>
            <a:chOff x="3039203" y="2527435"/>
            <a:chExt cx="1332000" cy="1227885"/>
          </a:xfrm>
        </p:grpSpPr>
        <p:sp>
          <p:nvSpPr>
            <p:cNvPr id="90" name="직사각형 89"/>
            <p:cNvSpPr/>
            <p:nvPr/>
          </p:nvSpPr>
          <p:spPr>
            <a:xfrm>
              <a:off x="3039203" y="2527435"/>
              <a:ext cx="1332000" cy="216022"/>
            </a:xfrm>
            <a:prstGeom prst="rect">
              <a:avLst/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00"/>
                </a:lnSpc>
              </a:pPr>
              <a:r>
                <a:rPr lang="ko-KR" altLang="en-US" sz="900" dirty="0" smtClean="0">
                  <a:latin typeface="나눔바른고딕" pitchFamily="50" charset="-127"/>
                  <a:ea typeface="나눔바른고딕" pitchFamily="50" charset="-127"/>
                </a:rPr>
                <a:t>설문조사</a:t>
              </a:r>
              <a:endParaRPr lang="ko-KR" altLang="en-US" sz="900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pic>
          <p:nvPicPr>
            <p:cNvPr id="108" name="Picture 4" descr="E:\ux스쿨6기\게스트하우스\사진자료\호주인.jpg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039203" y="2743457"/>
              <a:ext cx="1331443" cy="651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0"/>
                  <a:headEnd/>
                  <a:tailEnd/>
                </a14:hiddenLine>
              </a:ext>
            </a:extLst>
          </p:spPr>
        </p:pic>
        <p:sp>
          <p:nvSpPr>
            <p:cNvPr id="96" name="직사각형 95"/>
            <p:cNvSpPr/>
            <p:nvPr/>
          </p:nvSpPr>
          <p:spPr>
            <a:xfrm>
              <a:off x="3039203" y="3395320"/>
              <a:ext cx="1332000" cy="360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00"/>
                </a:lnSpc>
              </a:pPr>
              <a:r>
                <a:rPr lang="ko-KR" altLang="en-US" sz="850" dirty="0" smtClean="0">
                  <a:latin typeface="나눔바른고딕" pitchFamily="50" charset="-127"/>
                  <a:ea typeface="나눔바른고딕" pitchFamily="50" charset="-127"/>
                </a:rPr>
                <a:t>설문조사를 통한 </a:t>
              </a:r>
              <a:endParaRPr lang="en-US" altLang="ko-KR" sz="850" dirty="0" smtClean="0">
                <a:latin typeface="나눔바른고딕" pitchFamily="50" charset="-127"/>
                <a:ea typeface="나눔바른고딕" pitchFamily="50" charset="-127"/>
              </a:endParaRPr>
            </a:p>
            <a:p>
              <a:pPr algn="ctr">
                <a:lnSpc>
                  <a:spcPts val="1200"/>
                </a:lnSpc>
              </a:pPr>
              <a:r>
                <a:rPr lang="ko-KR" altLang="en-US" sz="850" dirty="0" smtClean="0">
                  <a:latin typeface="나눔바른고딕" pitchFamily="50" charset="-127"/>
                  <a:ea typeface="나눔바른고딕" pitchFamily="50" charset="-127"/>
                </a:rPr>
                <a:t>사전 </a:t>
              </a:r>
              <a:r>
                <a:rPr lang="en-US" altLang="ko-KR" sz="850" dirty="0" smtClean="0">
                  <a:latin typeface="나눔바른고딕" pitchFamily="50" charset="-127"/>
                  <a:ea typeface="나눔바른고딕" pitchFamily="50" charset="-127"/>
                </a:rPr>
                <a:t>Context </a:t>
              </a:r>
              <a:r>
                <a:rPr lang="ko-KR" altLang="en-US" sz="850" dirty="0" smtClean="0">
                  <a:latin typeface="나눔바른고딕" pitchFamily="50" charset="-127"/>
                  <a:ea typeface="나눔바른고딕" pitchFamily="50" charset="-127"/>
                </a:rPr>
                <a:t>이해</a:t>
              </a:r>
              <a:endParaRPr lang="ko-KR" altLang="en-US" sz="850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52" name="직사각형 51"/>
          <p:cNvSpPr/>
          <p:nvPr/>
        </p:nvSpPr>
        <p:spPr>
          <a:xfrm>
            <a:off x="179512" y="1628824"/>
            <a:ext cx="4191691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2. </a:t>
            </a:r>
            <a:r>
              <a:rPr lang="ko-KR" altLang="en-US" sz="9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목</a:t>
            </a:r>
            <a:r>
              <a:rPr lang="ko-KR" altLang="en-US" sz="9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표</a:t>
            </a:r>
            <a:endParaRPr lang="en-US" altLang="ko-KR" sz="9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56594" y="1916856"/>
            <a:ext cx="4114050" cy="2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85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게스트 하우스 운영 및 관리의 효율성을 높이기 위한 솔루션을 제안 </a:t>
            </a:r>
            <a:endParaRPr lang="en-US" altLang="ko-KR" sz="85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138243" y="4378459"/>
            <a:ext cx="1238804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50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예약 관리를 </a:t>
            </a:r>
            <a:r>
              <a:rPr lang="en-US" altLang="ko-KR" sz="850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APP</a:t>
            </a:r>
            <a:r>
              <a:rPr lang="ko-KR" altLang="en-US" sz="850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을 통해 통합으로 관리</a:t>
            </a:r>
            <a:r>
              <a:rPr lang="en-US" altLang="ko-KR" sz="850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algn="ctr"/>
            <a:endParaRPr lang="en-US" altLang="ko-KR" sz="85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sz="850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객실  및 예약 현황을 </a:t>
            </a:r>
            <a:endParaRPr lang="en-US" altLang="ko-KR" sz="850" b="1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sz="850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한 눈에 확인</a:t>
            </a:r>
            <a:r>
              <a:rPr lang="en-US" altLang="ko-KR" sz="850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endParaRPr lang="en-US" altLang="ko-KR" sz="85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endParaRPr lang="en-US" altLang="ko-KR" sz="85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sz="850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새로운 예약이 들어오면 </a:t>
            </a:r>
            <a:r>
              <a:rPr lang="en-US" altLang="ko-KR" sz="850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PUSH</a:t>
            </a:r>
            <a:r>
              <a:rPr lang="ko-KR" altLang="en-US" sz="850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를 통해 전달</a:t>
            </a:r>
            <a:r>
              <a:rPr lang="en-US" altLang="ko-KR" sz="850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endParaRPr lang="en-US" altLang="ko-KR" sz="85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933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0"/>
                    </a14:imgEffect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3999" cy="6868398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4932040" y="268066"/>
            <a:ext cx="3933408" cy="216000"/>
          </a:xfrm>
          <a:prstGeom prst="rect">
            <a:avLst/>
          </a:prstGeom>
          <a:solidFill>
            <a:schemeClr val="accent5">
              <a:lumMod val="50000"/>
              <a:alpha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latin typeface="나눔바른고딕" pitchFamily="50" charset="-127"/>
                <a:ea typeface="나눔바른고딕" pitchFamily="50" charset="-127"/>
              </a:rPr>
              <a:t>리서치 정리 과정</a:t>
            </a:r>
            <a:endParaRPr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86958" y="260672"/>
            <a:ext cx="4346942" cy="223394"/>
          </a:xfrm>
          <a:prstGeom prst="rect">
            <a:avLst/>
          </a:prstGeom>
          <a:solidFill>
            <a:schemeClr val="accent5">
              <a:lumMod val="50000"/>
              <a:alpha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latin typeface="나눔바른고딕" pitchFamily="50" charset="-127"/>
                <a:ea typeface="나눔바른고딕" pitchFamily="50" charset="-127"/>
              </a:rPr>
              <a:t>관찰 조사 및 인터뷰를 위한 게스트 하우스 현장 방문</a:t>
            </a:r>
            <a:endParaRPr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4949703" y="3573040"/>
            <a:ext cx="3898082" cy="216000"/>
          </a:xfrm>
          <a:prstGeom prst="rect">
            <a:avLst/>
          </a:prstGeom>
          <a:solidFill>
            <a:schemeClr val="accent5">
              <a:lumMod val="50000"/>
              <a:alpha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latin typeface="나눔바른고딕" pitchFamily="50" charset="-127"/>
                <a:ea typeface="나눔바른고딕" pitchFamily="50" charset="-127"/>
              </a:rPr>
              <a:t>프로토타입 테스트 과정</a:t>
            </a:r>
            <a:endParaRPr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86958" y="3140968"/>
            <a:ext cx="4346942" cy="216628"/>
          </a:xfrm>
          <a:prstGeom prst="rect">
            <a:avLst/>
          </a:prstGeom>
          <a:solidFill>
            <a:schemeClr val="accent5">
              <a:lumMod val="50000"/>
              <a:alpha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latin typeface="나눔바른고딕" pitchFamily="50" charset="-127"/>
                <a:ea typeface="나눔바른고딕" pitchFamily="50" charset="-127"/>
              </a:rPr>
              <a:t>와이어 프레임 기초 스케치 과정</a:t>
            </a:r>
            <a:endParaRPr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3" name="Picture 2" descr="E:\ux스쿨6기\게스트하우스\사진자료\4_경험패턴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39" y="466954"/>
            <a:ext cx="3915745" cy="2942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</p:pic>
      <p:pic>
        <p:nvPicPr>
          <p:cNvPr id="14" name="Picture 3" descr="홍대게스트하우스 '케이팝 스테이(KPOP-STAY GUEST HOUSE)' : 네이버 블로그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59" y="466954"/>
            <a:ext cx="4346942" cy="2297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</p:pic>
      <p:pic>
        <p:nvPicPr>
          <p:cNvPr id="16" name="Picture 2" descr="C:\Documents and Settings\MYHOME\바탕 화면\게스트하우스_리서치완료_0507\ppt사진자료\5.20_게스트하우스 스케치\혜현\C360_2014-05-20-01-40-30-255.jp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6958" y="3357596"/>
            <a:ext cx="4346942" cy="327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</p:pic>
      <p:pic>
        <p:nvPicPr>
          <p:cNvPr id="18" name="Picture 3" descr="P20140527_194854535_2B755D7D-2CA3-4722-9B09-FAFDB161276F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48"/>
          <a:stretch/>
        </p:blipFill>
        <p:spPr bwMode="auto">
          <a:xfrm>
            <a:off x="4956949" y="3789040"/>
            <a:ext cx="3890835" cy="2847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</p:pic>
      <p:pic>
        <p:nvPicPr>
          <p:cNvPr id="19" name="Picture 3" descr="C:\Documents and Settings\MYHOME\바탕 화면\게스트하우스_리서치완료_0507\ppt사진자료\5.20_게스트하우스 스케치\유빈\유빈7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5206064"/>
            <a:ext cx="1052831" cy="1262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</p:pic>
      <p:pic>
        <p:nvPicPr>
          <p:cNvPr id="20" name="Picture 2" descr="C:\Documents and Settings\MYHOME\바탕 화면\게스트하우스_리서치완료_0507\ppt사진자료\5.20_게스트하우스 스케치\희경\P20140520_005024758_04439BE7-EF81-45F7-9D6C-A3052152D06A.JP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722" y="5404272"/>
            <a:ext cx="1419126" cy="1064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</p:pic>
      <p:pic>
        <p:nvPicPr>
          <p:cNvPr id="21" name="Picture 2" descr="C:\Documents and Settings\MYHOME\바탕 화면\게스트하우스_리서치완료_0507\ppt사진자료\5.20_게스트하우스 스케치\유빈\유빈4.jp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153562"/>
            <a:ext cx="1263501" cy="1303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390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9144000" cy="7810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0" y="4941168"/>
            <a:ext cx="9144000" cy="19168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501130"/>
            <a:ext cx="9143999" cy="416011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79512" y="260648"/>
            <a:ext cx="27089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Gotham Medium" pitchFamily="2" charset="0"/>
              </a:rPr>
              <a:t>Prototype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Gotham Medium" pitchFamily="2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0" y="786224"/>
            <a:ext cx="9144000" cy="71490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“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언제 어디서든 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APP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을 </a:t>
            </a:r>
            <a:r>
              <a:rPr lang="ko-KR" altLang="en-US" sz="14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통해 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객실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&amp;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예약 현황 확인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”</a:t>
            </a:r>
          </a:p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“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온라인 </a:t>
            </a:r>
            <a:r>
              <a:rPr lang="ko-KR" altLang="en-US" sz="14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중개 예약 사이트에서 발생하는 예약을 연동해 한눈에 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관리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제휴</a:t>
            </a:r>
            <a:r>
              <a:rPr lang="en-US" altLang="ko-KR" sz="14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)”</a:t>
            </a:r>
            <a:endParaRPr lang="ko-KR" altLang="en-US" sz="14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816241" y="4940539"/>
            <a:ext cx="1332000" cy="468000"/>
          </a:xfrm>
          <a:prstGeom prst="rect">
            <a:avLst/>
          </a:prstGeom>
          <a:solidFill>
            <a:srgbClr val="00B0F0"/>
          </a:solidFill>
          <a:ln w="31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ko-KR" altLang="en-US" sz="1000" b="1" dirty="0" smtClean="0">
                <a:latin typeface="나눔바른고딕" pitchFamily="50" charset="-127"/>
                <a:ea typeface="나눔바른고딕" pitchFamily="50" charset="-127"/>
              </a:rPr>
              <a:t>고유 색깔을 지정해 </a:t>
            </a:r>
            <a:endParaRPr lang="en-US" altLang="ko-KR" sz="1000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ts val="1200"/>
              </a:lnSpc>
            </a:pPr>
            <a:r>
              <a:rPr lang="ko-KR" altLang="en-US" sz="1000" b="1" dirty="0" smtClean="0">
                <a:latin typeface="나눔바른고딕" pitchFamily="50" charset="-127"/>
                <a:ea typeface="나눔바른고딕" pitchFamily="50" charset="-127"/>
              </a:rPr>
              <a:t>유입 경로 확인</a:t>
            </a:r>
            <a:endParaRPr lang="ko-KR" altLang="en-US" sz="10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73" name="직선 연결선 72"/>
          <p:cNvCxnSpPr/>
          <p:nvPr/>
        </p:nvCxnSpPr>
        <p:spPr>
          <a:xfrm flipH="1">
            <a:off x="7884368" y="3090789"/>
            <a:ext cx="112584" cy="770259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 flipH="1" flipV="1">
            <a:off x="7850688" y="3720147"/>
            <a:ext cx="33680" cy="140901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7850688" y="3720147"/>
            <a:ext cx="115865" cy="31315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F:\내자료모음_취_업\스마일게이트\프로토타입\protoio-Guest House Android Watch-screenshots\5.1-객실현황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728" y="2698016"/>
            <a:ext cx="1756800" cy="21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:\내자료모음_취_업\스마일게이트\프로토타입\protoio-Guest House Android Watch-screenshots\7.1-hom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528" y="2698016"/>
            <a:ext cx="1756800" cy="21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584" y="1774008"/>
            <a:ext cx="1755004" cy="312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1141750" y="4940539"/>
            <a:ext cx="1332000" cy="468000"/>
          </a:xfrm>
          <a:prstGeom prst="rect">
            <a:avLst/>
          </a:prstGeom>
          <a:solidFill>
            <a:srgbClr val="00B0F0"/>
          </a:solidFill>
          <a:ln w="31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ko-KR" altLang="en-US" sz="1000" b="1" dirty="0" smtClean="0">
                <a:latin typeface="나눔바른고딕" pitchFamily="50" charset="-127"/>
                <a:ea typeface="나눔바른고딕" pitchFamily="50" charset="-127"/>
              </a:rPr>
              <a:t>객실 </a:t>
            </a:r>
            <a:r>
              <a:rPr lang="en-US" altLang="ko-KR" sz="1000" b="1" dirty="0" smtClean="0">
                <a:latin typeface="나눔바른고딕" pitchFamily="50" charset="-127"/>
                <a:ea typeface="나눔바른고딕" pitchFamily="50" charset="-127"/>
              </a:rPr>
              <a:t>&amp; </a:t>
            </a:r>
            <a:r>
              <a:rPr lang="ko-KR" altLang="en-US" sz="1000" b="1" dirty="0" smtClean="0">
                <a:latin typeface="나눔바른고딕" pitchFamily="50" charset="-127"/>
                <a:ea typeface="나눔바른고딕" pitchFamily="50" charset="-127"/>
              </a:rPr>
              <a:t>예약 현황을</a:t>
            </a:r>
            <a:endParaRPr lang="en-US" altLang="ko-KR" sz="1000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ts val="1200"/>
              </a:lnSpc>
            </a:pPr>
            <a:r>
              <a:rPr lang="ko-KR" altLang="en-US" sz="1000" b="1" dirty="0" smtClean="0">
                <a:latin typeface="나눔바른고딕" pitchFamily="50" charset="-127"/>
                <a:ea typeface="나눔바른고딕" pitchFamily="50" charset="-127"/>
              </a:rPr>
              <a:t>한 눈에 확인</a:t>
            </a:r>
            <a:endParaRPr lang="ko-KR" altLang="en-US" sz="10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226" y="1772816"/>
            <a:ext cx="1755675" cy="3121200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6084168" y="4940539"/>
            <a:ext cx="1332000" cy="468000"/>
          </a:xfrm>
          <a:prstGeom prst="rect">
            <a:avLst/>
          </a:prstGeom>
          <a:solidFill>
            <a:srgbClr val="00B0F0"/>
          </a:solidFill>
          <a:ln w="31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ko-KR" altLang="en-US" sz="1000" b="1" dirty="0" smtClean="0">
                <a:latin typeface="나눔바른고딕" pitchFamily="50" charset="-127"/>
                <a:ea typeface="나눔바른고딕" pitchFamily="50" charset="-127"/>
              </a:rPr>
              <a:t>스마트 </a:t>
            </a:r>
            <a:r>
              <a:rPr lang="ko-KR" altLang="en-US" sz="1000" b="1" dirty="0" err="1" smtClean="0">
                <a:latin typeface="나눔바른고딕" pitchFamily="50" charset="-127"/>
                <a:ea typeface="나눔바른고딕" pitchFamily="50" charset="-127"/>
              </a:rPr>
              <a:t>워치</a:t>
            </a:r>
            <a:r>
              <a:rPr lang="ko-KR" altLang="en-US" sz="1000" b="1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000" b="1" dirty="0" smtClean="0">
                <a:latin typeface="나눔바른고딕" pitchFamily="50" charset="-127"/>
                <a:ea typeface="나눔바른고딕" pitchFamily="50" charset="-127"/>
              </a:rPr>
              <a:t>APP</a:t>
            </a:r>
          </a:p>
          <a:p>
            <a:pPr algn="ctr">
              <a:lnSpc>
                <a:spcPts val="1200"/>
              </a:lnSpc>
            </a:pPr>
            <a:r>
              <a:rPr lang="ko-KR" altLang="en-US" sz="1000" b="1" dirty="0" smtClean="0">
                <a:latin typeface="나눔바른고딕" pitchFamily="50" charset="-127"/>
                <a:ea typeface="나눔바른고딕" pitchFamily="50" charset="-127"/>
              </a:rPr>
              <a:t>구</a:t>
            </a:r>
            <a:r>
              <a:rPr lang="ko-KR" altLang="en-US" sz="1000" b="1" dirty="0">
                <a:latin typeface="나눔바른고딕" pitchFamily="50" charset="-127"/>
                <a:ea typeface="나눔바른고딕" pitchFamily="50" charset="-127"/>
              </a:rPr>
              <a:t>성</a:t>
            </a:r>
            <a:r>
              <a:rPr lang="ko-KR" altLang="en-US" sz="1000" b="1" dirty="0" smtClean="0">
                <a:latin typeface="나눔바른고딕" pitchFamily="50" charset="-127"/>
                <a:ea typeface="나눔바른고딕" pitchFamily="50" charset="-127"/>
              </a:rPr>
              <a:t>을 최소화 시킴</a:t>
            </a:r>
            <a:endParaRPr lang="ko-KR" altLang="en-US" sz="10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956145" y="5808340"/>
            <a:ext cx="3297188" cy="707886"/>
            <a:chOff x="956145" y="5445224"/>
            <a:chExt cx="3297188" cy="707886"/>
          </a:xfrm>
        </p:grpSpPr>
        <p:sp>
          <p:nvSpPr>
            <p:cNvPr id="42" name="직사각형 41"/>
            <p:cNvSpPr/>
            <p:nvPr/>
          </p:nvSpPr>
          <p:spPr>
            <a:xfrm>
              <a:off x="956145" y="5445224"/>
              <a:ext cx="329718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en-US" altLang="ko-KR" sz="1000" b="1" dirty="0">
                  <a:solidFill>
                    <a:schemeClr val="bg2">
                      <a:lumMod val="2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Android Mobile (360 x 640</a:t>
              </a:r>
              <a:r>
                <a:rPr lang="en-US" altLang="ko-KR" sz="1000" b="1" dirty="0" smtClean="0">
                  <a:solidFill>
                    <a:schemeClr val="bg2">
                      <a:lumMod val="2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pPr>
                <a:lnSpc>
                  <a:spcPts val="1200"/>
                </a:lnSpc>
              </a:pPr>
              <a:endParaRPr lang="ko-KR" altLang="en-US" sz="850" b="1" dirty="0">
                <a:solidFill>
                  <a:schemeClr val="bg2">
                    <a:lumMod val="25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>
                <a:lnSpc>
                  <a:spcPts val="1200"/>
                </a:lnSpc>
              </a:pPr>
              <a:endParaRPr lang="en-US" altLang="ko-KR" sz="1000" dirty="0" smtClean="0">
                <a:solidFill>
                  <a:schemeClr val="bg2">
                    <a:lumMod val="25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>
                <a:lnSpc>
                  <a:spcPts val="1200"/>
                </a:lnSpc>
              </a:pPr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나눔바른고딕" pitchFamily="50" charset="-127"/>
                  <a:ea typeface="나눔바른고딕" pitchFamily="50" charset="-127"/>
                  <a:hlinkClick r:id="rId8"/>
                </a:rPr>
                <a:t>프로토타입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나눔바른고딕" pitchFamily="50" charset="-127"/>
                  <a:ea typeface="나눔바른고딕" pitchFamily="50" charset="-127"/>
                  <a:hlinkClick r:id="rId8"/>
                </a:rPr>
                <a:t> 실</a:t>
              </a:r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나눔바른고딕" pitchFamily="50" charset="-127"/>
                  <a:ea typeface="나눔바른고딕" pitchFamily="50" charset="-127"/>
                  <a:hlinkClick r:id="rId8"/>
                </a:rPr>
                <a:t>행</a:t>
              </a:r>
              <a:r>
                <a:rPr lang="en-US" altLang="ko-KR" sz="1000" b="1" dirty="0" smtClean="0">
                  <a:solidFill>
                    <a:schemeClr val="bg2">
                      <a:lumMod val="25000"/>
                    </a:schemeClr>
                  </a:solidFill>
                  <a:latin typeface="나눔바른고딕" pitchFamily="50" charset="-127"/>
                  <a:ea typeface="나눔바른고딕" pitchFamily="50" charset="-127"/>
                  <a:hlinkClick r:id="rId8"/>
                </a:rPr>
                <a:t>(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나눔바른고딕" pitchFamily="50" charset="-127"/>
                  <a:ea typeface="나눔바른고딕" pitchFamily="50" charset="-127"/>
                  <a:hlinkClick r:id="rId8"/>
                </a:rPr>
                <a:t>클릭</a:t>
              </a:r>
              <a:r>
                <a:rPr lang="en-US" altLang="ko-KR" sz="1000" b="1" dirty="0" smtClean="0">
                  <a:solidFill>
                    <a:schemeClr val="bg2">
                      <a:lumMod val="25000"/>
                    </a:schemeClr>
                  </a:solidFill>
                  <a:latin typeface="나눔바른고딕" pitchFamily="50" charset="-127"/>
                  <a:ea typeface="나눔바른고딕" pitchFamily="50" charset="-127"/>
                  <a:hlinkClick r:id="rId8"/>
                </a:rPr>
                <a:t>)</a:t>
              </a:r>
              <a:endParaRPr lang="en-US" altLang="ko-KR" sz="1000" b="1" dirty="0" smtClean="0">
                <a:solidFill>
                  <a:schemeClr val="bg2">
                    <a:lumMod val="25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43" name="직선 연결선 42"/>
            <p:cNvCxnSpPr/>
            <p:nvPr/>
          </p:nvCxnSpPr>
          <p:spPr>
            <a:xfrm>
              <a:off x="956145" y="5719263"/>
              <a:ext cx="215500" cy="0"/>
            </a:xfrm>
            <a:prstGeom prst="line">
              <a:avLst/>
            </a:prstGeom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그룹 6"/>
          <p:cNvGrpSpPr/>
          <p:nvPr/>
        </p:nvGrpSpPr>
        <p:grpSpPr>
          <a:xfrm>
            <a:off x="5076056" y="5805264"/>
            <a:ext cx="2340112" cy="707886"/>
            <a:chOff x="5292080" y="5442148"/>
            <a:chExt cx="1728192" cy="707886"/>
          </a:xfrm>
        </p:grpSpPr>
        <p:sp>
          <p:nvSpPr>
            <p:cNvPr id="44" name="직사각형 43"/>
            <p:cNvSpPr/>
            <p:nvPr/>
          </p:nvSpPr>
          <p:spPr>
            <a:xfrm>
              <a:off x="5292080" y="5442148"/>
              <a:ext cx="172819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en-US" altLang="ko-KR" sz="1000" b="1" dirty="0">
                  <a:solidFill>
                    <a:schemeClr val="bg2">
                      <a:lumMod val="2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Apple Watch </a:t>
              </a:r>
              <a:r>
                <a:rPr lang="en-US" altLang="ko-KR" sz="1000" b="1" dirty="0" err="1">
                  <a:solidFill>
                    <a:schemeClr val="bg2">
                      <a:lumMod val="2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42MM</a:t>
              </a:r>
              <a:r>
                <a:rPr lang="en-US" altLang="ko-KR" sz="1000" b="1" dirty="0">
                  <a:solidFill>
                    <a:schemeClr val="bg2">
                      <a:lumMod val="2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(312 x 390</a:t>
              </a:r>
              <a:r>
                <a:rPr lang="en-US" altLang="ko-KR" sz="1000" b="1" dirty="0" smtClean="0">
                  <a:solidFill>
                    <a:schemeClr val="bg2">
                      <a:lumMod val="2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pPr>
                <a:lnSpc>
                  <a:spcPts val="1200"/>
                </a:lnSpc>
              </a:pPr>
              <a:endParaRPr lang="ko-KR" altLang="en-US" sz="850" b="1" dirty="0">
                <a:solidFill>
                  <a:schemeClr val="bg2">
                    <a:lumMod val="25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>
                <a:lnSpc>
                  <a:spcPts val="1200"/>
                </a:lnSpc>
              </a:pPr>
              <a:endParaRPr lang="en-US" altLang="ko-KR" sz="1000" dirty="0" smtClean="0">
                <a:solidFill>
                  <a:schemeClr val="bg2">
                    <a:lumMod val="25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>
                <a:lnSpc>
                  <a:spcPts val="1200"/>
                </a:lnSpc>
              </a:pPr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나눔바른고딕" pitchFamily="50" charset="-127"/>
                  <a:ea typeface="나눔바른고딕" pitchFamily="50" charset="-127"/>
                  <a:hlinkClick r:id="rId9"/>
                </a:rPr>
                <a:t>프로토타입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나눔바른고딕" pitchFamily="50" charset="-127"/>
                  <a:ea typeface="나눔바른고딕" pitchFamily="50" charset="-127"/>
                  <a:hlinkClick r:id="rId9"/>
                </a:rPr>
                <a:t> 실</a:t>
              </a:r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나눔바른고딕" pitchFamily="50" charset="-127"/>
                  <a:ea typeface="나눔바른고딕" pitchFamily="50" charset="-127"/>
                  <a:hlinkClick r:id="rId9"/>
                </a:rPr>
                <a:t>행</a:t>
              </a:r>
              <a:r>
                <a:rPr lang="en-US" altLang="ko-KR" sz="1000" b="1" dirty="0" smtClean="0">
                  <a:solidFill>
                    <a:schemeClr val="bg2">
                      <a:lumMod val="25000"/>
                    </a:schemeClr>
                  </a:solidFill>
                  <a:latin typeface="나눔바른고딕" pitchFamily="50" charset="-127"/>
                  <a:ea typeface="나눔바른고딕" pitchFamily="50" charset="-127"/>
                  <a:hlinkClick r:id="rId9"/>
                </a:rPr>
                <a:t>(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나눔바른고딕" pitchFamily="50" charset="-127"/>
                  <a:ea typeface="나눔바른고딕" pitchFamily="50" charset="-127"/>
                  <a:hlinkClick r:id="rId9"/>
                </a:rPr>
                <a:t>클</a:t>
              </a:r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나눔바른고딕" pitchFamily="50" charset="-127"/>
                  <a:ea typeface="나눔바른고딕" pitchFamily="50" charset="-127"/>
                  <a:hlinkClick r:id="rId9"/>
                </a:rPr>
                <a:t>릭</a:t>
              </a:r>
              <a:r>
                <a:rPr lang="en-US" altLang="ko-KR" sz="1000" b="1" dirty="0" smtClean="0">
                  <a:solidFill>
                    <a:schemeClr val="bg2">
                      <a:lumMod val="25000"/>
                    </a:schemeClr>
                  </a:solidFill>
                  <a:latin typeface="나눔바른고딕" pitchFamily="50" charset="-127"/>
                  <a:ea typeface="나눔바른고딕" pitchFamily="50" charset="-127"/>
                  <a:hlinkClick r:id="rId9"/>
                </a:rPr>
                <a:t>)</a:t>
              </a:r>
              <a:endParaRPr lang="en-US" altLang="ko-KR" sz="1000" b="1" dirty="0" smtClean="0">
                <a:solidFill>
                  <a:schemeClr val="bg2">
                    <a:lumMod val="25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5292080" y="5716187"/>
              <a:ext cx="112952" cy="0"/>
            </a:xfrm>
            <a:prstGeom prst="line">
              <a:avLst/>
            </a:prstGeom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627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35600" y="3244334"/>
            <a:ext cx="3927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2. </a:t>
            </a:r>
            <a:r>
              <a:rPr lang="ko-KR" altLang="en-US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패밀리 </a:t>
            </a:r>
            <a:r>
              <a:rPr lang="ko-KR" altLang="en-US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레스토랑을 위한 스마트 </a:t>
            </a:r>
            <a:r>
              <a:rPr lang="ko-KR" altLang="en-US" b="1" dirty="0" err="1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메뉴판</a:t>
            </a:r>
            <a:endParaRPr lang="en-US" altLang="ko-KR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23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6200" y="2200"/>
            <a:ext cx="9220200" cy="688407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0502" y="257527"/>
            <a:ext cx="4083169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패밀리 레스토랑을 위한 스마트 메뉴판</a:t>
            </a:r>
            <a:endParaRPr lang="en-US" altLang="ko-KR" sz="200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850" dirty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스마트 메뉴판을 통해 식사경험의 편리성과 감성적 만족을 모두 만족시킨다</a:t>
            </a:r>
            <a:endParaRPr lang="en-US" altLang="ko-KR" sz="850" dirty="0" smtClean="0">
              <a:solidFill>
                <a:schemeClr val="bg1">
                  <a:lumMod val="8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-76200" y="6049567"/>
            <a:ext cx="9220200" cy="836712"/>
          </a:xfrm>
          <a:prstGeom prst="rect">
            <a:avLst/>
          </a:prstGeom>
          <a:solidFill>
            <a:schemeClr val="tx1">
              <a:lumMod val="75000"/>
              <a:lumOff val="2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29" y="353812"/>
            <a:ext cx="282963" cy="37681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87879" y="6110426"/>
            <a:ext cx="111576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  <a:latin typeface="Gotham Medium" pitchFamily="2" charset="0"/>
              </a:rPr>
              <a:t>PROCESS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676002" y="6110426"/>
            <a:ext cx="176999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  <a:latin typeface="Gotham Medium" pitchFamily="2" charset="0"/>
              </a:rPr>
              <a:t>1. UNDERSTAND</a:t>
            </a:r>
            <a:endParaRPr lang="en-US" altLang="ko-KR" sz="900" dirty="0">
              <a:solidFill>
                <a:schemeClr val="bg1"/>
              </a:solidFill>
              <a:latin typeface="Gotham Medium" pitchFamily="2" charset="0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800" dirty="0" smtClean="0">
                <a:solidFill>
                  <a:schemeClr val="bg1"/>
                </a:solidFill>
                <a:latin typeface="Gotham Light" pitchFamily="2" charset="0"/>
              </a:rPr>
              <a:t>Background </a:t>
            </a:r>
            <a:r>
              <a:rPr lang="en-US" altLang="ko-KR" sz="800" dirty="0">
                <a:solidFill>
                  <a:schemeClr val="bg1"/>
                </a:solidFill>
                <a:latin typeface="Gotham Light" pitchFamily="2" charset="0"/>
              </a:rPr>
              <a:t>Research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800" dirty="0" smtClean="0">
                <a:solidFill>
                  <a:schemeClr val="bg1"/>
                </a:solidFill>
                <a:latin typeface="Gotham Light" pitchFamily="2" charset="0"/>
              </a:rPr>
              <a:t>Define Goal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800" dirty="0" smtClean="0">
                <a:solidFill>
                  <a:schemeClr val="bg1"/>
                </a:solidFill>
                <a:latin typeface="Gotham Light" pitchFamily="2" charset="0"/>
              </a:rPr>
              <a:t>User Research</a:t>
            </a:r>
            <a:endParaRPr lang="en-US" altLang="ko-KR" sz="800" dirty="0">
              <a:solidFill>
                <a:schemeClr val="bg1"/>
              </a:solidFill>
              <a:latin typeface="Gotham Light" pitchFamily="2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574498" y="6110426"/>
            <a:ext cx="198782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100" b="1" dirty="0">
              <a:solidFill>
                <a:schemeClr val="bg1"/>
              </a:solidFill>
              <a:latin typeface="Gotham Medium" pitchFamily="2" charset="0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800" dirty="0" smtClean="0">
                <a:solidFill>
                  <a:schemeClr val="bg1"/>
                </a:solidFill>
                <a:latin typeface="Gotham Light" pitchFamily="2" charset="0"/>
              </a:rPr>
              <a:t>Affinity Diagram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800" dirty="0" smtClean="0">
                <a:solidFill>
                  <a:schemeClr val="bg1"/>
                </a:solidFill>
                <a:latin typeface="Gotham Light" pitchFamily="2" charset="0"/>
              </a:rPr>
              <a:t>UX Strategy</a:t>
            </a:r>
            <a:endParaRPr lang="en-US" altLang="ko-KR" sz="800" dirty="0">
              <a:solidFill>
                <a:schemeClr val="bg1"/>
              </a:solidFill>
              <a:latin typeface="Gotham Light" pitchFamily="2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508104" y="6110426"/>
            <a:ext cx="140145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  <a:latin typeface="Gotham Medium" pitchFamily="2" charset="0"/>
              </a:rPr>
              <a:t>2. DESIGN</a:t>
            </a:r>
            <a:endParaRPr lang="en-US" altLang="ko-KR" sz="900" dirty="0">
              <a:solidFill>
                <a:schemeClr val="bg1"/>
              </a:solidFill>
              <a:latin typeface="Gotham Medium" pitchFamily="2" charset="0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800" dirty="0" smtClean="0">
                <a:solidFill>
                  <a:schemeClr val="bg1"/>
                </a:solidFill>
                <a:latin typeface="Gotham Light" pitchFamily="2" charset="0"/>
              </a:rPr>
              <a:t>Case Study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800" dirty="0" smtClean="0">
                <a:solidFill>
                  <a:schemeClr val="bg1"/>
                </a:solidFill>
                <a:latin typeface="Gotham Light" pitchFamily="2" charset="0"/>
              </a:rPr>
              <a:t>Brainstorming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800" dirty="0" smtClean="0">
                <a:solidFill>
                  <a:schemeClr val="bg1"/>
                </a:solidFill>
                <a:latin typeface="Gotham Light" pitchFamily="2" charset="0"/>
              </a:rPr>
              <a:t>Service Ideation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092280" y="6110426"/>
            <a:ext cx="11521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1200" b="1" dirty="0">
              <a:solidFill>
                <a:schemeClr val="bg1"/>
              </a:solidFill>
              <a:latin typeface="Gotham Medium" pitchFamily="2" charset="0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800" dirty="0">
                <a:solidFill>
                  <a:schemeClr val="bg1"/>
                </a:solidFill>
                <a:latin typeface="Gotham Light" pitchFamily="2" charset="0"/>
              </a:rPr>
              <a:t>Story </a:t>
            </a:r>
            <a:r>
              <a:rPr lang="en-US" altLang="ko-KR" sz="800" dirty="0" smtClean="0">
                <a:solidFill>
                  <a:schemeClr val="bg1"/>
                </a:solidFill>
                <a:latin typeface="Gotham Light" pitchFamily="2" charset="0"/>
              </a:rPr>
              <a:t>Board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800" dirty="0" smtClean="0">
                <a:solidFill>
                  <a:schemeClr val="bg1"/>
                </a:solidFill>
                <a:latin typeface="Gotham Light" pitchFamily="2" charset="0"/>
              </a:rPr>
              <a:t>Wire Frame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4857752" y="1176158"/>
            <a:ext cx="35664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  <a:latin typeface="Gotham Medium" pitchFamily="2" charset="0"/>
              </a:rPr>
              <a:t>3</a:t>
            </a:r>
            <a:r>
              <a:rPr lang="en-US" altLang="ko-KR" sz="1200" b="1" dirty="0" smtClean="0">
                <a:solidFill>
                  <a:schemeClr val="bg1"/>
                </a:solidFill>
                <a:latin typeface="Gotham Medium" pitchFamily="2" charset="0"/>
              </a:rPr>
              <a:t>. </a:t>
            </a:r>
            <a:r>
              <a:rPr lang="en-US" altLang="ko-KR" sz="1000" dirty="0" smtClean="0">
                <a:solidFill>
                  <a:schemeClr val="bg1"/>
                </a:solidFill>
                <a:latin typeface="Gotham Medium" pitchFamily="2" charset="0"/>
              </a:rPr>
              <a:t>RESULTS</a:t>
            </a:r>
            <a:endParaRPr lang="ko-KR" altLang="en-US" sz="1200" dirty="0">
              <a:solidFill>
                <a:schemeClr val="bg1"/>
              </a:solidFill>
              <a:latin typeface="Gotham Medium" pitchFamily="2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60461" y="3466287"/>
            <a:ext cx="4411539" cy="2194961"/>
            <a:chOff x="160461" y="3305741"/>
            <a:chExt cx="4411539" cy="2194961"/>
          </a:xfrm>
        </p:grpSpPr>
        <p:sp>
          <p:nvSpPr>
            <p:cNvPr id="31" name="직사각형 30"/>
            <p:cNvSpPr/>
            <p:nvPr/>
          </p:nvSpPr>
          <p:spPr>
            <a:xfrm>
              <a:off x="160461" y="3305741"/>
              <a:ext cx="4411539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 dirty="0">
                  <a:solidFill>
                    <a:schemeClr val="bg1"/>
                  </a:solidFill>
                  <a:latin typeface="Gotham Medium" pitchFamily="2" charset="0"/>
                </a:rPr>
                <a:t>2</a:t>
              </a:r>
              <a:r>
                <a:rPr lang="en-US" altLang="ko-KR" sz="1050" dirty="0" smtClean="0">
                  <a:solidFill>
                    <a:schemeClr val="bg1"/>
                  </a:solidFill>
                  <a:latin typeface="Gotham Medium" pitchFamily="2" charset="0"/>
                </a:rPr>
                <a:t>. </a:t>
              </a:r>
              <a:r>
                <a:rPr lang="en-US" altLang="ko-KR" sz="1000" dirty="0" smtClean="0">
                  <a:solidFill>
                    <a:schemeClr val="bg1"/>
                  </a:solidFill>
                  <a:latin typeface="Gotham Medium" pitchFamily="2" charset="0"/>
                </a:rPr>
                <a:t>RESEARCH</a:t>
              </a:r>
              <a:endParaRPr lang="en-US" altLang="ko-KR" sz="1050" dirty="0" smtClean="0">
                <a:solidFill>
                  <a:schemeClr val="bg1"/>
                </a:solidFill>
                <a:latin typeface="Gotham Medium" pitchFamily="2" charset="0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228716" y="3583835"/>
              <a:ext cx="1404000" cy="216022"/>
            </a:xfrm>
            <a:prstGeom prst="rect">
              <a:avLst/>
            </a:prstGeom>
            <a:solidFill>
              <a:srgbClr val="FF0000">
                <a:alpha val="60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00"/>
                </a:lnSpc>
              </a:pPr>
              <a:r>
                <a:rPr lang="en-US" altLang="ko-KR" sz="800" dirty="0" smtClean="0">
                  <a:latin typeface="Gotham Light"/>
                  <a:ea typeface="나눔바른고딕" pitchFamily="50" charset="-127"/>
                </a:rPr>
                <a:t>GUIDED TOUR</a:t>
              </a:r>
              <a:endParaRPr lang="ko-KR" altLang="en-US" sz="800" dirty="0">
                <a:latin typeface="Gotham Light"/>
                <a:ea typeface="나눔바른고딕" pitchFamily="50" charset="-127"/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662354" y="3583835"/>
              <a:ext cx="1404000" cy="216022"/>
            </a:xfrm>
            <a:prstGeom prst="rect">
              <a:avLst/>
            </a:prstGeom>
            <a:solidFill>
              <a:srgbClr val="FF0000">
                <a:alpha val="60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00"/>
                </a:lnSpc>
              </a:pPr>
              <a:r>
                <a:rPr lang="en-US" altLang="ko-KR" sz="800" dirty="0" smtClean="0">
                  <a:latin typeface="Gotham Light"/>
                  <a:ea typeface="나눔바른고딕" pitchFamily="50" charset="-127"/>
                </a:rPr>
                <a:t>EXTREAM INTERVIEW</a:t>
              </a:r>
              <a:endParaRPr lang="ko-KR" altLang="en-US" sz="800" dirty="0">
                <a:latin typeface="Gotham Light"/>
                <a:ea typeface="나눔바른고딕" pitchFamily="50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3084358" y="3583835"/>
              <a:ext cx="1404000" cy="216022"/>
            </a:xfrm>
            <a:prstGeom prst="rect">
              <a:avLst/>
            </a:prstGeom>
            <a:solidFill>
              <a:srgbClr val="FF0000">
                <a:alpha val="60000"/>
              </a:srgb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00"/>
                </a:lnSpc>
              </a:pPr>
              <a:r>
                <a:rPr lang="en-US" altLang="ko-KR" sz="800" dirty="0" smtClean="0">
                  <a:latin typeface="Gotham Light"/>
                  <a:ea typeface="나눔바른고딕" pitchFamily="50" charset="-127"/>
                </a:rPr>
                <a:t>FREE LISTING</a:t>
              </a:r>
              <a:endParaRPr lang="ko-KR" altLang="en-US" sz="800" dirty="0">
                <a:latin typeface="Gotham Light"/>
                <a:ea typeface="나눔바른고딕" pitchFamily="50" charset="-127"/>
              </a:endParaRPr>
            </a:p>
          </p:txBody>
        </p:sp>
        <p:pic>
          <p:nvPicPr>
            <p:cNvPr id="46" name="Picture 3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28716" y="3799858"/>
              <a:ext cx="1404000" cy="10665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7" name="그림 46" descr="image (1).jp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662354" y="3799858"/>
              <a:ext cx="1404000" cy="1066558"/>
            </a:xfrm>
            <a:prstGeom prst="rect">
              <a:avLst/>
            </a:prstGeom>
          </p:spPr>
        </p:pic>
        <p:pic>
          <p:nvPicPr>
            <p:cNvPr id="48" name="Picture 2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084358" y="3799857"/>
              <a:ext cx="1404000" cy="10665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9" name="직사각형 48"/>
            <p:cNvSpPr/>
            <p:nvPr/>
          </p:nvSpPr>
          <p:spPr>
            <a:xfrm>
              <a:off x="228716" y="4866415"/>
              <a:ext cx="1404000" cy="634287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97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00"/>
                </a:lnSpc>
              </a:pPr>
              <a:r>
                <a:rPr lang="ko-KR" altLang="en-US" sz="850" dirty="0">
                  <a:latin typeface="나눔바른고딕" pitchFamily="50" charset="-127"/>
                  <a:ea typeface="나눔바른고딕" pitchFamily="50" charset="-127"/>
                </a:rPr>
                <a:t>어떤 </a:t>
              </a:r>
              <a:r>
                <a:rPr lang="ko-KR" altLang="en-US" sz="850" dirty="0" smtClean="0">
                  <a:latin typeface="나눔바른고딕" pitchFamily="50" charset="-127"/>
                  <a:ea typeface="나눔바른고딕" pitchFamily="50" charset="-127"/>
                </a:rPr>
                <a:t>상황에서 특정 기능을 왜 이용하는지 파악</a:t>
              </a:r>
              <a:endParaRPr lang="ko-KR" altLang="en-US" sz="850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662354" y="4866415"/>
              <a:ext cx="1404000" cy="634287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97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00"/>
                </a:lnSpc>
              </a:pPr>
              <a:r>
                <a:rPr lang="ko-KR" altLang="en-US" sz="850" dirty="0">
                  <a:latin typeface="나눔바른고딕" pitchFamily="50" charset="-127"/>
                  <a:ea typeface="나눔바른고딕" pitchFamily="50" charset="-127"/>
                </a:rPr>
                <a:t>뜻밖의 </a:t>
              </a:r>
              <a:r>
                <a:rPr lang="ko-KR" altLang="en-US" sz="850" dirty="0" smtClean="0">
                  <a:latin typeface="나눔바른고딕" pitchFamily="50" charset="-127"/>
                  <a:ea typeface="나눔바른고딕" pitchFamily="50" charset="-127"/>
                </a:rPr>
                <a:t>사용자조사를 통해 생각지 못한 </a:t>
              </a:r>
              <a:r>
                <a:rPr lang="ko-KR" altLang="en-US" sz="850" dirty="0">
                  <a:latin typeface="나눔바른고딕" pitchFamily="50" charset="-127"/>
                  <a:ea typeface="나눔바른고딕" pitchFamily="50" charset="-127"/>
                </a:rPr>
                <a:t>아이디어 도출</a:t>
              </a: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3084358" y="4866415"/>
              <a:ext cx="1404000" cy="634285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97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200"/>
                </a:lnSpc>
              </a:pPr>
              <a:r>
                <a:rPr lang="ko-KR" altLang="en-US" sz="850" dirty="0">
                  <a:latin typeface="나눔바른고딕" pitchFamily="50" charset="-127"/>
                  <a:ea typeface="나눔바른고딕" pitchFamily="50" charset="-127"/>
                </a:rPr>
                <a:t>특정 집단의 사용자가 </a:t>
              </a:r>
              <a:endParaRPr lang="en-US" altLang="ko-KR" sz="850" dirty="0" smtClean="0">
                <a:latin typeface="나눔바른고딕" pitchFamily="50" charset="-127"/>
                <a:ea typeface="나눔바른고딕" pitchFamily="50" charset="-127"/>
              </a:endParaRPr>
            </a:p>
            <a:p>
              <a:pPr algn="ctr">
                <a:lnSpc>
                  <a:spcPts val="1200"/>
                </a:lnSpc>
              </a:pPr>
              <a:r>
                <a:rPr lang="ko-KR" altLang="en-US" sz="850" dirty="0" smtClean="0">
                  <a:latin typeface="나눔바른고딕" pitchFamily="50" charset="-127"/>
                  <a:ea typeface="나눔바른고딕" pitchFamily="50" charset="-127"/>
                </a:rPr>
                <a:t>가지는 </a:t>
              </a:r>
              <a:r>
                <a:rPr lang="ko-KR" altLang="en-US" sz="850" dirty="0">
                  <a:latin typeface="나눔바른고딕" pitchFamily="50" charset="-127"/>
                  <a:ea typeface="나눔바른고딕" pitchFamily="50" charset="-127"/>
                </a:rPr>
                <a:t>특성을 이해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857752" y="1521501"/>
            <a:ext cx="4034528" cy="1182223"/>
            <a:chOff x="4857752" y="1521501"/>
            <a:chExt cx="4034528" cy="1182223"/>
          </a:xfrm>
        </p:grpSpPr>
        <p:sp>
          <p:nvSpPr>
            <p:cNvPr id="66" name="직사각형 65"/>
            <p:cNvSpPr/>
            <p:nvPr/>
          </p:nvSpPr>
          <p:spPr>
            <a:xfrm>
              <a:off x="4913576" y="1767722"/>
              <a:ext cx="1800000" cy="93600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97000"/>
              </a:schemeClr>
            </a:solidFill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200000"/>
                </a:lnSpc>
              </a:pPr>
              <a:r>
                <a:rPr lang="ko-KR" altLang="en-US" sz="850" dirty="0" smtClean="0">
                  <a:latin typeface="나눔바른고딕" pitchFamily="50" charset="-127"/>
                  <a:ea typeface="나눔바른고딕" pitchFamily="50" charset="-127"/>
                </a:rPr>
                <a:t>대기시간을 </a:t>
              </a:r>
              <a:r>
                <a:rPr lang="ko-KR" altLang="en-US" sz="850" dirty="0">
                  <a:latin typeface="나눔바른고딕" pitchFamily="50" charset="-127"/>
                  <a:ea typeface="나눔바른고딕" pitchFamily="50" charset="-127"/>
                </a:rPr>
                <a:t>활용하고 </a:t>
              </a:r>
              <a:r>
                <a:rPr lang="ko-KR" altLang="en-US" sz="850" dirty="0" smtClean="0">
                  <a:latin typeface="나눔바른고딕" pitchFamily="50" charset="-127"/>
                  <a:ea typeface="나눔바른고딕" pitchFamily="50" charset="-127"/>
                </a:rPr>
                <a:t>싶다</a:t>
              </a:r>
              <a:endParaRPr lang="en-US" altLang="ko-KR" sz="850" dirty="0" smtClean="0">
                <a:latin typeface="나눔바른고딕" pitchFamily="50" charset="-127"/>
                <a:ea typeface="나눔바른고딕" pitchFamily="50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sz="850" dirty="0">
                  <a:latin typeface="나눔바른고딕" pitchFamily="50" charset="-127"/>
                  <a:ea typeface="나눔바른고딕" pitchFamily="50" charset="-127"/>
                </a:rPr>
                <a:t>예상 입장 시간이 </a:t>
              </a:r>
              <a:r>
                <a:rPr lang="ko-KR" altLang="en-US" sz="850" dirty="0" smtClean="0">
                  <a:latin typeface="나눔바른고딕" pitchFamily="50" charset="-127"/>
                  <a:ea typeface="나눔바른고딕" pitchFamily="50" charset="-127"/>
                </a:rPr>
                <a:t>궁금하다</a:t>
              </a:r>
              <a:endParaRPr lang="en-US" altLang="ko-KR" sz="850" dirty="0" smtClean="0">
                <a:latin typeface="나눔바른고딕" pitchFamily="50" charset="-127"/>
                <a:ea typeface="나눔바른고딕" pitchFamily="50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sz="850" dirty="0" smtClean="0">
                  <a:latin typeface="나눔바른고딕" pitchFamily="50" charset="-127"/>
                  <a:ea typeface="나눔바른고딕" pitchFamily="50" charset="-127"/>
                </a:rPr>
                <a:t>내가 </a:t>
              </a:r>
              <a:r>
                <a:rPr lang="ko-KR" altLang="en-US" sz="850" dirty="0">
                  <a:latin typeface="나눔바른고딕" pitchFamily="50" charset="-127"/>
                  <a:ea typeface="나눔바른고딕" pitchFamily="50" charset="-127"/>
                </a:rPr>
                <a:t>원하는 테이블에 앉고 </a:t>
              </a:r>
              <a:r>
                <a:rPr lang="ko-KR" altLang="en-US" sz="850" dirty="0" smtClean="0">
                  <a:latin typeface="나눔바른고딕" pitchFamily="50" charset="-127"/>
                  <a:ea typeface="나눔바른고딕" pitchFamily="50" charset="-127"/>
                </a:rPr>
                <a:t>싶다</a:t>
              </a:r>
              <a:endParaRPr lang="ko-KR" altLang="en-US" sz="850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4857752" y="1521501"/>
              <a:ext cx="1800000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레스토랑 경험 </a:t>
              </a:r>
              <a:r>
                <a:rPr lang="ko-KR" altLang="en-US" sz="1000" b="1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전</a:t>
              </a:r>
              <a:endParaRPr lang="ko-KR" altLang="en-US" sz="10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7092280" y="1767722"/>
              <a:ext cx="1800000" cy="936000"/>
            </a:xfrm>
            <a:prstGeom prst="rect">
              <a:avLst/>
            </a:prstGeom>
            <a:solidFill>
              <a:srgbClr val="C00000">
                <a:alpha val="80000"/>
              </a:srgbClr>
            </a:solidFill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200000"/>
                </a:lnSpc>
              </a:pPr>
              <a:r>
                <a:rPr lang="ko-KR" altLang="en-US" sz="850" dirty="0">
                  <a:latin typeface="나눔바른고딕" pitchFamily="50" charset="-127"/>
                  <a:ea typeface="나눔바른고딕" pitchFamily="50" charset="-127"/>
                </a:rPr>
                <a:t>스페셜 및 할인 정보 등을 제공</a:t>
              </a:r>
            </a:p>
            <a:p>
              <a:pPr algn="ctr">
                <a:lnSpc>
                  <a:spcPct val="200000"/>
                </a:lnSpc>
              </a:pPr>
              <a:r>
                <a:rPr lang="ko-KR" altLang="en-US" sz="850" dirty="0">
                  <a:latin typeface="나눔바른고딕" pitchFamily="50" charset="-127"/>
                  <a:ea typeface="나눔바른고딕" pitchFamily="50" charset="-127"/>
                </a:rPr>
                <a:t>대기순번과 예상 입장 시간 제공</a:t>
              </a:r>
            </a:p>
            <a:p>
              <a:pPr algn="ctr">
                <a:lnSpc>
                  <a:spcPct val="200000"/>
                </a:lnSpc>
              </a:pPr>
              <a:r>
                <a:rPr lang="ko-KR" altLang="en-US" sz="850" dirty="0">
                  <a:latin typeface="나눔바른고딕" pitchFamily="50" charset="-127"/>
                  <a:ea typeface="나눔바른고딕" pitchFamily="50" charset="-127"/>
                </a:rPr>
                <a:t>테이블 선택 기능 제공</a:t>
              </a:r>
            </a:p>
          </p:txBody>
        </p:sp>
        <p:sp>
          <p:nvSpPr>
            <p:cNvPr id="101" name="이등변 삼각형 100"/>
            <p:cNvSpPr/>
            <p:nvPr/>
          </p:nvSpPr>
          <p:spPr>
            <a:xfrm rot="5400000">
              <a:off x="6439395" y="2158442"/>
              <a:ext cx="936002" cy="154562"/>
            </a:xfrm>
            <a:prstGeom prst="triangle">
              <a:avLst>
                <a:gd name="adj" fmla="val 50711"/>
              </a:avLst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4876415" y="4479027"/>
            <a:ext cx="4034528" cy="1182221"/>
            <a:chOff x="4876415" y="4311657"/>
            <a:chExt cx="4034528" cy="1182221"/>
          </a:xfrm>
        </p:grpSpPr>
        <p:sp>
          <p:nvSpPr>
            <p:cNvPr id="88" name="직사각형 87"/>
            <p:cNvSpPr/>
            <p:nvPr/>
          </p:nvSpPr>
          <p:spPr>
            <a:xfrm>
              <a:off x="4932239" y="4557878"/>
              <a:ext cx="1800000" cy="93600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97000"/>
              </a:schemeClr>
            </a:solidFill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200000"/>
                </a:lnSpc>
              </a:pPr>
              <a:r>
                <a:rPr lang="ko-KR" altLang="en-US" sz="850" dirty="0">
                  <a:latin typeface="나눔바른고딕" pitchFamily="50" charset="-127"/>
                  <a:ea typeface="나눔바른고딕" pitchFamily="50" charset="-127"/>
                </a:rPr>
                <a:t>결제 </a:t>
              </a:r>
              <a:r>
                <a:rPr lang="ko-KR" altLang="en-US" sz="850" dirty="0" smtClean="0">
                  <a:latin typeface="나눔바른고딕" pitchFamily="50" charset="-127"/>
                  <a:ea typeface="나눔바른고딕" pitchFamily="50" charset="-127"/>
                </a:rPr>
                <a:t> 금액이 </a:t>
              </a:r>
              <a:r>
                <a:rPr lang="ko-KR" altLang="en-US" sz="850" dirty="0">
                  <a:latin typeface="나눔바른고딕" pitchFamily="50" charset="-127"/>
                  <a:ea typeface="나눔바른고딕" pitchFamily="50" charset="-127"/>
                </a:rPr>
                <a:t>궁금하다</a:t>
              </a:r>
              <a:endParaRPr lang="en-US" altLang="ko-KR" sz="850" dirty="0">
                <a:latin typeface="나눔바른고딕" pitchFamily="50" charset="-127"/>
                <a:ea typeface="나눔바른고딕" pitchFamily="50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sz="850" dirty="0">
                  <a:latin typeface="나눔바른고딕" pitchFamily="50" charset="-127"/>
                  <a:ea typeface="나눔바른고딕" pitchFamily="50" charset="-127"/>
                </a:rPr>
                <a:t>더치페이 자동 계산이 필요하다</a:t>
              </a:r>
            </a:p>
            <a:p>
              <a:pPr algn="ctr">
                <a:lnSpc>
                  <a:spcPct val="200000"/>
                </a:lnSpc>
              </a:pPr>
              <a:r>
                <a:rPr lang="ko-KR" altLang="en-US" sz="850" dirty="0" smtClean="0">
                  <a:latin typeface="나눔바른고딕" pitchFamily="50" charset="-127"/>
                  <a:ea typeface="나눔바른고딕" pitchFamily="50" charset="-127"/>
                </a:rPr>
                <a:t>할인</a:t>
              </a:r>
              <a:r>
                <a:rPr lang="en-US" altLang="ko-KR" sz="850" dirty="0" smtClean="0">
                  <a:latin typeface="나눔바른고딕" pitchFamily="50" charset="-127"/>
                  <a:ea typeface="나눔바른고딕" pitchFamily="50" charset="-127"/>
                </a:rPr>
                <a:t>·</a:t>
              </a:r>
              <a:r>
                <a:rPr lang="ko-KR" altLang="en-US" sz="850" dirty="0" smtClean="0">
                  <a:latin typeface="나눔바른고딕" pitchFamily="50" charset="-127"/>
                  <a:ea typeface="나눔바른고딕" pitchFamily="50" charset="-127"/>
                </a:rPr>
                <a:t>포인트 활용하고 싶다</a:t>
              </a:r>
              <a:endParaRPr lang="ko-KR" altLang="en-US" sz="850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4876415" y="4311657"/>
              <a:ext cx="18000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레스토랑 경험 </a:t>
              </a:r>
              <a:r>
                <a:rPr lang="ko-KR" altLang="en-US" sz="1000" b="1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후</a:t>
              </a:r>
              <a:endParaRPr lang="ko-KR" altLang="en-US" sz="9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97" name="직사각형 96"/>
            <p:cNvSpPr/>
            <p:nvPr/>
          </p:nvSpPr>
          <p:spPr>
            <a:xfrm>
              <a:off x="7110943" y="4557878"/>
              <a:ext cx="1800000" cy="936000"/>
            </a:xfrm>
            <a:prstGeom prst="rect">
              <a:avLst/>
            </a:prstGeom>
            <a:solidFill>
              <a:srgbClr val="C00000">
                <a:alpha val="80000"/>
              </a:srgbClr>
            </a:solidFill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200000"/>
                </a:lnSpc>
              </a:pPr>
              <a:r>
                <a:rPr lang="ko-KR" altLang="en-US" sz="850" dirty="0" smtClean="0">
                  <a:latin typeface="나눔바른고딕" pitchFamily="50" charset="-127"/>
                  <a:ea typeface="나눔바른고딕" pitchFamily="50" charset="-127"/>
                </a:rPr>
                <a:t>실시간 금액 확인 </a:t>
              </a:r>
              <a:r>
                <a:rPr lang="ko-KR" altLang="en-US" sz="850" dirty="0">
                  <a:latin typeface="나눔바른고딕" pitchFamily="50" charset="-127"/>
                  <a:ea typeface="나눔바른고딕" pitchFamily="50" charset="-127"/>
                </a:rPr>
                <a:t> </a:t>
              </a:r>
              <a:r>
                <a:rPr lang="ko-KR" altLang="en-US" sz="850" dirty="0" smtClean="0">
                  <a:latin typeface="나눔바른고딕" pitchFamily="50" charset="-127"/>
                  <a:ea typeface="나눔바른고딕" pitchFamily="50" charset="-127"/>
                </a:rPr>
                <a:t>시뮬레이션  제공</a:t>
              </a:r>
              <a:endParaRPr lang="en-US" altLang="ko-KR" sz="850" dirty="0" smtClean="0">
                <a:latin typeface="나눔바른고딕" pitchFamily="50" charset="-127"/>
                <a:ea typeface="나눔바른고딕" pitchFamily="50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sz="850" dirty="0" smtClean="0">
                  <a:latin typeface="나눔바른고딕" pitchFamily="50" charset="-127"/>
                  <a:ea typeface="나눔바른고딕" pitchFamily="50" charset="-127"/>
                </a:rPr>
                <a:t>자동 나누기 결제 기능 제공</a:t>
              </a:r>
              <a:endParaRPr lang="en-US" altLang="ko-KR" sz="850" dirty="0" smtClean="0">
                <a:latin typeface="나눔바른고딕" pitchFamily="50" charset="-127"/>
                <a:ea typeface="나눔바른고딕" pitchFamily="50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sz="850" dirty="0" smtClean="0">
                  <a:latin typeface="나눔바른고딕" pitchFamily="50" charset="-127"/>
                  <a:ea typeface="나눔바른고딕" pitchFamily="50" charset="-127"/>
                </a:rPr>
                <a:t>적용 가능한 할인</a:t>
              </a:r>
              <a:r>
                <a:rPr lang="en-US" altLang="ko-KR" sz="850" dirty="0" smtClean="0">
                  <a:latin typeface="나눔바른고딕" pitchFamily="50" charset="-127"/>
                  <a:ea typeface="나눔바른고딕" pitchFamily="50" charset="-127"/>
                </a:rPr>
                <a:t>·</a:t>
              </a:r>
              <a:r>
                <a:rPr lang="ko-KR" altLang="en-US" sz="850" dirty="0" smtClean="0">
                  <a:latin typeface="나눔바른고딕" pitchFamily="50" charset="-127"/>
                  <a:ea typeface="나눔바른고딕" pitchFamily="50" charset="-127"/>
                </a:rPr>
                <a:t>포인트 소개</a:t>
              </a:r>
              <a:endParaRPr lang="ko-KR" altLang="en-US" sz="850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02" name="이등변 삼각형 101"/>
            <p:cNvSpPr/>
            <p:nvPr/>
          </p:nvSpPr>
          <p:spPr>
            <a:xfrm rot="5400000">
              <a:off x="6439395" y="4948596"/>
              <a:ext cx="936002" cy="154562"/>
            </a:xfrm>
            <a:prstGeom prst="triangle">
              <a:avLst>
                <a:gd name="adj" fmla="val 50711"/>
              </a:avLst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4857752" y="3000265"/>
            <a:ext cx="4034528" cy="1182221"/>
            <a:chOff x="4857752" y="2916580"/>
            <a:chExt cx="4034528" cy="1182221"/>
          </a:xfrm>
        </p:grpSpPr>
        <p:sp>
          <p:nvSpPr>
            <p:cNvPr id="84" name="직사각형 83"/>
            <p:cNvSpPr/>
            <p:nvPr/>
          </p:nvSpPr>
          <p:spPr>
            <a:xfrm>
              <a:off x="4913576" y="3162801"/>
              <a:ext cx="1800000" cy="936000"/>
            </a:xfrm>
            <a:prstGeom prst="rect">
              <a:avLst/>
            </a:prstGeom>
            <a:solidFill>
              <a:schemeClr val="tx1">
                <a:lumMod val="85000"/>
                <a:lumOff val="15000"/>
                <a:alpha val="97000"/>
              </a:schemeClr>
            </a:solidFill>
            <a:ln w="31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200000"/>
                </a:lnSpc>
              </a:pPr>
              <a:r>
                <a:rPr lang="ko-KR" altLang="en-US" sz="850" dirty="0">
                  <a:latin typeface="나눔바른고딕" pitchFamily="50" charset="-127"/>
                  <a:ea typeface="나눔바른고딕" pitchFamily="50" charset="-127"/>
                </a:rPr>
                <a:t>메뉴 선택이 어렵고 복잡하다</a:t>
              </a:r>
              <a:endParaRPr lang="en-US" altLang="ko-KR" sz="850" dirty="0">
                <a:latin typeface="나눔바른고딕" pitchFamily="50" charset="-127"/>
                <a:ea typeface="나눔바른고딕" pitchFamily="50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sz="850" dirty="0">
                  <a:latin typeface="나눔바른고딕" pitchFamily="50" charset="-127"/>
                  <a:ea typeface="나눔바른고딕" pitchFamily="50" charset="-127"/>
                </a:rPr>
                <a:t>추가 주문을 하면 직원이 늦게 온다</a:t>
              </a:r>
            </a:p>
            <a:p>
              <a:pPr algn="ctr">
                <a:lnSpc>
                  <a:spcPct val="200000"/>
                </a:lnSpc>
              </a:pPr>
              <a:r>
                <a:rPr lang="ko-KR" altLang="en-US" sz="850" dirty="0">
                  <a:latin typeface="나눔바른고딕" pitchFamily="50" charset="-127"/>
                  <a:ea typeface="나눔바른고딕" pitchFamily="50" charset="-127"/>
                </a:rPr>
                <a:t>건의 및 불만을 쉽게 접수하고 싶다</a:t>
              </a: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4857752" y="2916580"/>
              <a:ext cx="1800000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900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레스토랑 경험 </a:t>
              </a:r>
              <a:r>
                <a:rPr lang="ko-KR" altLang="en-US" sz="1000" b="1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중</a:t>
              </a:r>
              <a:endParaRPr lang="ko-KR" altLang="en-US" sz="9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7092280" y="3162801"/>
              <a:ext cx="1800000" cy="936000"/>
            </a:xfrm>
            <a:prstGeom prst="rect">
              <a:avLst/>
            </a:prstGeom>
            <a:solidFill>
              <a:srgbClr val="C00000">
                <a:alpha val="80000"/>
              </a:srgbClr>
            </a:solidFill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200000"/>
                </a:lnSpc>
              </a:pPr>
              <a:r>
                <a:rPr lang="ko-KR" altLang="en-US" sz="850" dirty="0" smtClean="0">
                  <a:latin typeface="나눔바른고딕" pitchFamily="50" charset="-127"/>
                  <a:ea typeface="나눔바른고딕" pitchFamily="50" charset="-127"/>
                </a:rPr>
                <a:t>후기 및 재료 디테일 </a:t>
              </a:r>
              <a:r>
                <a:rPr lang="ko-KR" altLang="en-US" sz="850" dirty="0">
                  <a:latin typeface="나눔바른고딕" pitchFamily="50" charset="-127"/>
                  <a:ea typeface="나눔바른고딕" pitchFamily="50" charset="-127"/>
                </a:rPr>
                <a:t>정보 </a:t>
              </a:r>
              <a:r>
                <a:rPr lang="ko-KR" altLang="en-US" sz="850" dirty="0" smtClean="0">
                  <a:latin typeface="나눔바른고딕" pitchFamily="50" charset="-127"/>
                  <a:ea typeface="나눔바른고딕" pitchFamily="50" charset="-127"/>
                </a:rPr>
                <a:t>제</a:t>
              </a:r>
              <a:r>
                <a:rPr lang="ko-KR" altLang="en-US" sz="850" dirty="0">
                  <a:latin typeface="나눔바른고딕" pitchFamily="50" charset="-127"/>
                  <a:ea typeface="나눔바른고딕" pitchFamily="50" charset="-127"/>
                </a:rPr>
                <a:t>공</a:t>
              </a:r>
            </a:p>
            <a:p>
              <a:pPr algn="ctr">
                <a:lnSpc>
                  <a:spcPct val="200000"/>
                </a:lnSpc>
              </a:pPr>
              <a:r>
                <a:rPr lang="ko-KR" altLang="en-US" sz="850" dirty="0">
                  <a:latin typeface="나눔바른고딕" pitchFamily="50" charset="-127"/>
                  <a:ea typeface="나눔바른고딕" pitchFamily="50" charset="-127"/>
                </a:rPr>
                <a:t>직원 호출 없이 </a:t>
              </a:r>
              <a:r>
                <a:rPr lang="ko-KR" altLang="en-US" sz="850" dirty="0" smtClean="0">
                  <a:latin typeface="나눔바른고딕" pitchFamily="50" charset="-127"/>
                  <a:ea typeface="나눔바른고딕" pitchFamily="50" charset="-127"/>
                </a:rPr>
                <a:t> </a:t>
              </a:r>
              <a:r>
                <a:rPr lang="ko-KR" altLang="en-US" sz="850" dirty="0">
                  <a:latin typeface="나눔바른고딕" pitchFamily="50" charset="-127"/>
                  <a:ea typeface="나눔바른고딕" pitchFamily="50" charset="-127"/>
                </a:rPr>
                <a:t>추가 서비스 요청 </a:t>
              </a:r>
            </a:p>
            <a:p>
              <a:pPr algn="ctr">
                <a:lnSpc>
                  <a:spcPct val="200000"/>
                </a:lnSpc>
              </a:pPr>
              <a:r>
                <a:rPr lang="ko-KR" altLang="en-US" sz="850" dirty="0" smtClean="0">
                  <a:latin typeface="나눔바른고딕" pitchFamily="50" charset="-127"/>
                  <a:ea typeface="나눔바른고딕" pitchFamily="50" charset="-127"/>
                </a:rPr>
                <a:t>건의 및 불만 접수 접근성 높이기</a:t>
              </a:r>
              <a:endParaRPr lang="ko-KR" altLang="en-US" sz="850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03" name="이등변 삼각형 102"/>
            <p:cNvSpPr/>
            <p:nvPr/>
          </p:nvSpPr>
          <p:spPr>
            <a:xfrm rot="5400000">
              <a:off x="6439395" y="3544039"/>
              <a:ext cx="936002" cy="154562"/>
            </a:xfrm>
            <a:prstGeom prst="triangle">
              <a:avLst>
                <a:gd name="adj" fmla="val 50711"/>
              </a:avLst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chemeClr val="bg1">
                    <a:alpha val="5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160461" y="1176158"/>
            <a:ext cx="4411539" cy="1849972"/>
            <a:chOff x="160461" y="1176158"/>
            <a:chExt cx="4411539" cy="1849972"/>
          </a:xfrm>
        </p:grpSpPr>
        <p:sp>
          <p:nvSpPr>
            <p:cNvPr id="20" name="직사각형 19"/>
            <p:cNvSpPr/>
            <p:nvPr/>
          </p:nvSpPr>
          <p:spPr>
            <a:xfrm>
              <a:off x="160461" y="1176158"/>
              <a:ext cx="4411539" cy="4514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400"/>
                </a:lnSpc>
              </a:pPr>
              <a:r>
                <a:rPr lang="en-US" altLang="ko-KR" sz="1000" dirty="0" smtClean="0">
                  <a:solidFill>
                    <a:schemeClr val="bg1"/>
                  </a:solidFill>
                  <a:latin typeface="Gotham Medium" pitchFamily="2" charset="0"/>
                </a:rPr>
                <a:t>1. BUSINESS &amp; UX GOAL</a:t>
              </a:r>
            </a:p>
            <a:p>
              <a:pPr>
                <a:lnSpc>
                  <a:spcPts val="1400"/>
                </a:lnSpc>
              </a:pPr>
              <a:r>
                <a:rPr lang="ko-KR" altLang="en-US" sz="850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스마트 메뉴판을 통해 레스토랑 경험에 새로운 감성적</a:t>
              </a:r>
              <a:r>
                <a:rPr lang="en-US" altLang="ko-KR" sz="850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&amp;</a:t>
              </a:r>
              <a:r>
                <a:rPr lang="ko-KR" altLang="en-US" sz="850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기능적 만족을 제공</a:t>
              </a:r>
              <a:endParaRPr lang="en-US" altLang="ko-KR" sz="85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228716" y="2132856"/>
              <a:ext cx="1404000" cy="893273"/>
              <a:chOff x="228716" y="2177730"/>
              <a:chExt cx="1404000" cy="893273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28716" y="2391942"/>
                <a:ext cx="1404000" cy="679061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  <a:alpha val="97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8" name="직사각형 27"/>
              <p:cNvSpPr/>
              <p:nvPr/>
            </p:nvSpPr>
            <p:spPr>
              <a:xfrm>
                <a:off x="228716" y="2454474"/>
                <a:ext cx="1401550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200"/>
                  </a:lnSpc>
                </a:pPr>
                <a:r>
                  <a:rPr lang="ko-KR" altLang="en-US" sz="850" dirty="0" smtClean="0">
                    <a:solidFill>
                      <a:schemeClr val="bg1"/>
                    </a:solidFill>
                    <a:latin typeface="나눔바른고딕" pitchFamily="50" charset="-127"/>
                    <a:ea typeface="나눔바른고딕" pitchFamily="50" charset="-127"/>
                  </a:rPr>
                  <a:t>새로운 고급 레스토랑 문화</a:t>
                </a:r>
                <a:endParaRPr lang="en-US" altLang="ko-KR" sz="850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  <a:p>
                <a:pPr algn="ctr">
                  <a:lnSpc>
                    <a:spcPts val="1200"/>
                  </a:lnSpc>
                </a:pPr>
                <a:r>
                  <a:rPr lang="ko-KR" altLang="en-US" sz="850" dirty="0" smtClean="0">
                    <a:solidFill>
                      <a:schemeClr val="bg1"/>
                    </a:solidFill>
                    <a:latin typeface="나눔바른고딕" pitchFamily="50" charset="-127"/>
                    <a:ea typeface="나눔바른고딕" pitchFamily="50" charset="-127"/>
                  </a:rPr>
                  <a:t>스마트 메뉴판 문화 확산</a:t>
                </a:r>
                <a:endParaRPr lang="en-US" altLang="ko-KR" sz="850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  <a:p>
                <a:pPr algn="ctr">
                  <a:lnSpc>
                    <a:spcPts val="1200"/>
                  </a:lnSpc>
                </a:pPr>
                <a:r>
                  <a:rPr lang="ko-KR" altLang="en-US" sz="850" dirty="0" smtClean="0">
                    <a:solidFill>
                      <a:schemeClr val="bg1"/>
                    </a:solidFill>
                    <a:latin typeface="나눔바른고딕" pitchFamily="50" charset="-127"/>
                    <a:ea typeface="나눔바른고딕" pitchFamily="50" charset="-127"/>
                  </a:rPr>
                  <a:t>레스토랑 경험의 재정의</a:t>
                </a:r>
                <a:endParaRPr lang="en-US" altLang="ko-KR" sz="850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228716" y="2177730"/>
                <a:ext cx="1404000" cy="216000"/>
              </a:xfrm>
              <a:prstGeom prst="rect">
                <a:avLst/>
              </a:prstGeom>
              <a:solidFill>
                <a:srgbClr val="FF0000">
                  <a:alpha val="60000"/>
                </a:srgb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>
                    <a:latin typeface="나눔바른고딕" pitchFamily="50" charset="-127"/>
                    <a:ea typeface="나눔바른고딕" pitchFamily="50" charset="-127"/>
                  </a:rPr>
                  <a:t>문화</a:t>
                </a:r>
                <a:endParaRPr lang="ko-KR" altLang="en-US" sz="900" dirty="0"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1662354" y="2132856"/>
              <a:ext cx="1404000" cy="893273"/>
              <a:chOff x="1662354" y="2177730"/>
              <a:chExt cx="1404000" cy="893273"/>
            </a:xfrm>
          </p:grpSpPr>
          <p:sp>
            <p:nvSpPr>
              <p:cNvPr id="79" name="직사각형 78"/>
              <p:cNvSpPr/>
              <p:nvPr/>
            </p:nvSpPr>
            <p:spPr>
              <a:xfrm>
                <a:off x="1662354" y="2391942"/>
                <a:ext cx="1404000" cy="679061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  <a:alpha val="97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직사각형 5"/>
              <p:cNvSpPr/>
              <p:nvPr/>
            </p:nvSpPr>
            <p:spPr>
              <a:xfrm>
                <a:off x="1662354" y="2454474"/>
                <a:ext cx="1404000" cy="553998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200"/>
                  </a:lnSpc>
                </a:pPr>
                <a:r>
                  <a:rPr lang="ko-KR" altLang="en-US" sz="850" dirty="0" smtClean="0">
                    <a:solidFill>
                      <a:schemeClr val="bg1"/>
                    </a:solidFill>
                    <a:latin typeface="나눔바른고딕" pitchFamily="50" charset="-127"/>
                    <a:ea typeface="나눔바른고딕" pitchFamily="50" charset="-127"/>
                  </a:rPr>
                  <a:t>간편</a:t>
                </a:r>
                <a:r>
                  <a:rPr lang="ko-KR" altLang="en-US" sz="850" dirty="0">
                    <a:solidFill>
                      <a:schemeClr val="bg1"/>
                    </a:solidFill>
                    <a:latin typeface="나눔바른고딕" pitchFamily="50" charset="-127"/>
                    <a:ea typeface="나눔바른고딕" pitchFamily="50" charset="-127"/>
                  </a:rPr>
                  <a:t>한</a:t>
                </a:r>
                <a:r>
                  <a:rPr lang="ko-KR" altLang="en-US" sz="850" dirty="0" smtClean="0">
                    <a:solidFill>
                      <a:schemeClr val="bg1"/>
                    </a:solidFill>
                    <a:latin typeface="나눔바른고딕" pitchFamily="50" charset="-127"/>
                    <a:ea typeface="나눔바른고딕" pitchFamily="50" charset="-127"/>
                  </a:rPr>
                  <a:t> 예약</a:t>
                </a:r>
                <a:r>
                  <a:rPr lang="en-US" altLang="ko-KR" sz="850" dirty="0" smtClean="0">
                    <a:solidFill>
                      <a:schemeClr val="bg1"/>
                    </a:solidFill>
                    <a:latin typeface="나눔바른고딕" pitchFamily="50" charset="-127"/>
                    <a:ea typeface="나눔바른고딕" pitchFamily="50" charset="-127"/>
                  </a:rPr>
                  <a:t>, </a:t>
                </a:r>
                <a:r>
                  <a:rPr lang="ko-KR" altLang="en-US" sz="850" dirty="0" smtClean="0">
                    <a:solidFill>
                      <a:schemeClr val="bg1"/>
                    </a:solidFill>
                    <a:latin typeface="나눔바른고딕" pitchFamily="50" charset="-127"/>
                    <a:ea typeface="나눔바른고딕" pitchFamily="50" charset="-127"/>
                  </a:rPr>
                  <a:t>주문</a:t>
                </a:r>
                <a:r>
                  <a:rPr lang="en-US" altLang="ko-KR" sz="850" dirty="0" smtClean="0">
                    <a:solidFill>
                      <a:schemeClr val="bg1"/>
                    </a:solidFill>
                    <a:latin typeface="나눔바른고딕" pitchFamily="50" charset="-127"/>
                    <a:ea typeface="나눔바른고딕" pitchFamily="50" charset="-127"/>
                  </a:rPr>
                  <a:t>, </a:t>
                </a:r>
                <a:r>
                  <a:rPr lang="ko-KR" altLang="en-US" sz="850" dirty="0" smtClean="0">
                    <a:solidFill>
                      <a:schemeClr val="bg1"/>
                    </a:solidFill>
                    <a:latin typeface="나눔바른고딕" pitchFamily="50" charset="-127"/>
                    <a:ea typeface="나눔바른고딕" pitchFamily="50" charset="-127"/>
                  </a:rPr>
                  <a:t>결제</a:t>
                </a:r>
                <a:endParaRPr lang="en-US" altLang="ko-KR" sz="850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  <a:p>
                <a:pPr algn="ctr">
                  <a:lnSpc>
                    <a:spcPts val="1200"/>
                  </a:lnSpc>
                </a:pPr>
                <a:r>
                  <a:rPr lang="ko-KR" altLang="en-US" sz="850" dirty="0" smtClean="0">
                    <a:solidFill>
                      <a:schemeClr val="bg1"/>
                    </a:solidFill>
                    <a:latin typeface="나눔바른고딕" pitchFamily="50" charset="-127"/>
                    <a:ea typeface="나눔바른고딕" pitchFamily="50" charset="-127"/>
                  </a:rPr>
                  <a:t>효율적인 메뉴 선택과정</a:t>
                </a:r>
                <a:endParaRPr lang="en-US" altLang="ko-KR" sz="850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  <a:p>
                <a:pPr algn="ctr">
                  <a:lnSpc>
                    <a:spcPts val="1200"/>
                  </a:lnSpc>
                </a:pPr>
                <a:r>
                  <a:rPr lang="ko-KR" altLang="en-US" sz="850" dirty="0" smtClean="0">
                    <a:solidFill>
                      <a:schemeClr val="bg1"/>
                    </a:solidFill>
                    <a:latin typeface="나눔바른고딕" pitchFamily="50" charset="-127"/>
                    <a:ea typeface="나눔바른고딕" pitchFamily="50" charset="-127"/>
                  </a:rPr>
                  <a:t>개인 맞춤화된 서비스 제공</a:t>
                </a:r>
                <a:endParaRPr lang="en-US" altLang="ko-KR" sz="850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82" name="직사각형 81"/>
              <p:cNvSpPr/>
              <p:nvPr/>
            </p:nvSpPr>
            <p:spPr>
              <a:xfrm>
                <a:off x="1662354" y="2177730"/>
                <a:ext cx="1404000" cy="216000"/>
              </a:xfrm>
              <a:prstGeom prst="rect">
                <a:avLst/>
              </a:prstGeom>
              <a:solidFill>
                <a:srgbClr val="FF0000">
                  <a:alpha val="60000"/>
                </a:srgb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>
                    <a:latin typeface="나눔바른고딕" pitchFamily="50" charset="-127"/>
                    <a:ea typeface="나눔바른고딕" pitchFamily="50" charset="-127"/>
                  </a:rPr>
                  <a:t>편리성</a:t>
                </a:r>
                <a:endParaRPr lang="ko-KR" altLang="en-US" sz="900" dirty="0"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</p:grpSp>
        <p:grpSp>
          <p:nvGrpSpPr>
            <p:cNvPr id="11" name="그룹 10"/>
            <p:cNvGrpSpPr/>
            <p:nvPr/>
          </p:nvGrpSpPr>
          <p:grpSpPr>
            <a:xfrm>
              <a:off x="3084358" y="2132856"/>
              <a:ext cx="1415634" cy="893274"/>
              <a:chOff x="3084358" y="2177730"/>
              <a:chExt cx="1415634" cy="893274"/>
            </a:xfrm>
          </p:grpSpPr>
          <p:sp>
            <p:nvSpPr>
              <p:cNvPr id="80" name="직사각형 79"/>
              <p:cNvSpPr/>
              <p:nvPr/>
            </p:nvSpPr>
            <p:spPr>
              <a:xfrm>
                <a:off x="3095992" y="2391942"/>
                <a:ext cx="1404000" cy="679062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  <a:alpha val="97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3084358" y="2454474"/>
                <a:ext cx="1415634" cy="553998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200"/>
                  </a:lnSpc>
                </a:pPr>
                <a:r>
                  <a:rPr lang="ko-KR" altLang="en-US" sz="850" dirty="0" smtClean="0">
                    <a:solidFill>
                      <a:schemeClr val="bg1"/>
                    </a:solidFill>
                    <a:latin typeface="나눔바른고딕" pitchFamily="50" charset="-127"/>
                    <a:ea typeface="나눔바른고딕" pitchFamily="50" charset="-127"/>
                  </a:rPr>
                  <a:t>경쟁력 향상</a:t>
                </a:r>
                <a:endParaRPr lang="en-US" altLang="ko-KR" sz="850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  <a:p>
                <a:pPr algn="ctr">
                  <a:lnSpc>
                    <a:spcPts val="1200"/>
                  </a:lnSpc>
                </a:pPr>
                <a:r>
                  <a:rPr lang="ko-KR" altLang="en-US" sz="850" dirty="0" smtClean="0">
                    <a:solidFill>
                      <a:schemeClr val="bg1"/>
                    </a:solidFill>
                    <a:latin typeface="나눔바른고딕" pitchFamily="50" charset="-127"/>
                    <a:ea typeface="나눔바른고딕" pitchFamily="50" charset="-127"/>
                  </a:rPr>
                  <a:t>차별화를 통한 매출 증대</a:t>
                </a:r>
                <a:endParaRPr lang="en-US" altLang="ko-KR" sz="850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  <a:p>
                <a:pPr algn="ctr">
                  <a:lnSpc>
                    <a:spcPts val="1200"/>
                  </a:lnSpc>
                </a:pPr>
                <a:r>
                  <a:rPr lang="ko-KR" altLang="en-US" sz="850" dirty="0" smtClean="0">
                    <a:solidFill>
                      <a:schemeClr val="bg1"/>
                    </a:solidFill>
                    <a:latin typeface="나눔바른고딕" pitchFamily="50" charset="-127"/>
                    <a:ea typeface="나눔바른고딕" pitchFamily="50" charset="-127"/>
                  </a:rPr>
                  <a:t>레스토랑 선택 동기부여</a:t>
                </a:r>
                <a:endParaRPr lang="en-US" altLang="ko-KR" sz="850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3095992" y="2177730"/>
                <a:ext cx="1404000" cy="216000"/>
              </a:xfrm>
              <a:prstGeom prst="rect">
                <a:avLst/>
              </a:prstGeom>
              <a:solidFill>
                <a:srgbClr val="FF0000">
                  <a:alpha val="60000"/>
                </a:srgb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900" dirty="0" smtClean="0">
                    <a:latin typeface="나눔바른고딕" pitchFamily="50" charset="-127"/>
                    <a:ea typeface="나눔바른고딕" pitchFamily="50" charset="-127"/>
                  </a:rPr>
                  <a:t>수익</a:t>
                </a:r>
                <a:endParaRPr lang="ko-KR" altLang="en-US" sz="900" dirty="0"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</p:grpSp>
        <p:pic>
          <p:nvPicPr>
            <p:cNvPr id="3" name="그림 2"/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6175" y="1648757"/>
              <a:ext cx="396000" cy="396000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8354" y="1648757"/>
              <a:ext cx="396000" cy="396000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716" y="1648757"/>
              <a:ext cx="396000" cy="396000"/>
            </a:xfrm>
            <a:prstGeom prst="rect">
              <a:avLst/>
            </a:prstGeom>
          </p:spPr>
        </p:pic>
      </p:grpSp>
      <p:sp>
        <p:nvSpPr>
          <p:cNvPr id="55" name="직사각형 54"/>
          <p:cNvSpPr/>
          <p:nvPr/>
        </p:nvSpPr>
        <p:spPr>
          <a:xfrm>
            <a:off x="5220072" y="257528"/>
            <a:ext cx="3665842" cy="530914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000"/>
              </a:lnSpc>
            </a:pPr>
            <a:r>
              <a:rPr lang="ko-KR" altLang="en-US" sz="7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주관 </a:t>
            </a:r>
            <a:r>
              <a:rPr lang="en-US" altLang="ko-KR" sz="7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ko-KR" altLang="en-US" sz="7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한국 인터넷 전문가 협회</a:t>
            </a:r>
            <a:r>
              <a:rPr lang="en-US" altLang="ko-KR" sz="700" dirty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en-US" altLang="ko-KR" sz="7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UX</a:t>
            </a:r>
            <a:r>
              <a:rPr lang="ko-KR" altLang="en-US" sz="7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컨설턴트</a:t>
            </a:r>
            <a:r>
              <a:rPr lang="en-US" altLang="ko-KR" sz="7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</a:p>
          <a:p>
            <a:pPr>
              <a:lnSpc>
                <a:spcPts val="1000"/>
              </a:lnSpc>
            </a:pPr>
            <a:r>
              <a:rPr lang="ko-KR" altLang="en-US" sz="700" dirty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역할 </a:t>
            </a:r>
            <a:r>
              <a:rPr lang="en-US" altLang="ko-KR" sz="700" dirty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en-US" altLang="ko-KR" sz="700" dirty="0" err="1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UX</a:t>
            </a:r>
            <a:r>
              <a:rPr lang="en-US" altLang="ko-KR" sz="7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(50</a:t>
            </a:r>
            <a:r>
              <a:rPr lang="en-US" altLang="ko-KR" sz="700" dirty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%), </a:t>
            </a:r>
            <a:r>
              <a:rPr lang="en-US" altLang="ko-KR" sz="7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UI(30</a:t>
            </a:r>
            <a:r>
              <a:rPr lang="en-US" altLang="ko-KR" sz="700" dirty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%), </a:t>
            </a:r>
            <a:r>
              <a:rPr lang="ko-KR" altLang="en-US" sz="700" dirty="0" err="1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프로토타입</a:t>
            </a:r>
            <a:r>
              <a:rPr lang="en-US" altLang="ko-KR" sz="7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(100%)</a:t>
            </a:r>
          </a:p>
          <a:p>
            <a:pPr>
              <a:lnSpc>
                <a:spcPts val="1000"/>
              </a:lnSpc>
            </a:pPr>
            <a:r>
              <a:rPr lang="ko-KR" altLang="en-US" sz="7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스</a:t>
            </a:r>
            <a:r>
              <a:rPr lang="ko-KR" altLang="en-US" sz="700" dirty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킬</a:t>
            </a:r>
            <a:r>
              <a:rPr lang="en-US" altLang="ko-KR" sz="7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en-US" altLang="ko-KR" sz="700" dirty="0" err="1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Proto.io</a:t>
            </a:r>
            <a:endParaRPr lang="en-US" altLang="ko-KR" sz="700" dirty="0">
              <a:solidFill>
                <a:schemeClr val="bg1">
                  <a:lumMod val="8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150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76200" y="2200"/>
            <a:ext cx="9220200" cy="6884079"/>
          </a:xfrm>
          <a:prstGeom prst="rect">
            <a:avLst/>
          </a:prstGeom>
        </p:spPr>
      </p:pic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32040" y="484066"/>
            <a:ext cx="3933408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직사각형 57"/>
          <p:cNvSpPr/>
          <p:nvPr/>
        </p:nvSpPr>
        <p:spPr>
          <a:xfrm>
            <a:off x="4932040" y="268066"/>
            <a:ext cx="3933408" cy="216000"/>
          </a:xfrm>
          <a:prstGeom prst="rect">
            <a:avLst/>
          </a:prstGeom>
          <a:solidFill>
            <a:srgbClr val="FF0000">
              <a:alpha val="6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latin typeface="나눔바른고딕" pitchFamily="50" charset="-127"/>
                <a:ea typeface="나눔바른고딕" pitchFamily="50" charset="-127"/>
              </a:rPr>
              <a:t>IA </a:t>
            </a:r>
            <a:r>
              <a:rPr lang="ko-KR" altLang="en-US" sz="900" dirty="0" smtClean="0">
                <a:latin typeface="나눔바른고딕" pitchFamily="50" charset="-127"/>
                <a:ea typeface="나눔바른고딕" pitchFamily="50" charset="-127"/>
              </a:rPr>
              <a:t>설계 과정</a:t>
            </a:r>
            <a:endParaRPr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86958" y="260672"/>
            <a:ext cx="4346942" cy="223394"/>
          </a:xfrm>
          <a:prstGeom prst="rect">
            <a:avLst/>
          </a:prstGeom>
          <a:solidFill>
            <a:srgbClr val="FF0000">
              <a:alpha val="6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latin typeface="나눔바른고딕" pitchFamily="50" charset="-127"/>
                <a:ea typeface="나눔바른고딕" pitchFamily="50" charset="-127"/>
              </a:rPr>
              <a:t>리서치 결과 정리를 위한 어퍼니티 다이어그램  과정</a:t>
            </a:r>
            <a:endParaRPr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4949703" y="3357016"/>
            <a:ext cx="3898082" cy="216000"/>
          </a:xfrm>
          <a:prstGeom prst="rect">
            <a:avLst/>
          </a:prstGeom>
          <a:solidFill>
            <a:srgbClr val="FF0000">
              <a:alpha val="6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latin typeface="나눔바른고딕" pitchFamily="50" charset="-127"/>
                <a:ea typeface="나눔바른고딕" pitchFamily="50" charset="-127"/>
              </a:rPr>
              <a:t>프로토타입</a:t>
            </a:r>
            <a:r>
              <a:rPr lang="ko-KR" altLang="en-US" sz="900" dirty="0" smtClean="0">
                <a:latin typeface="나눔바른고딕" pitchFamily="50" charset="-127"/>
                <a:ea typeface="나눔바른고딕" pitchFamily="50" charset="-127"/>
              </a:rPr>
              <a:t> 제작 과정</a:t>
            </a:r>
            <a:endParaRPr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86958" y="4505049"/>
            <a:ext cx="4346942" cy="216628"/>
          </a:xfrm>
          <a:prstGeom prst="rect">
            <a:avLst/>
          </a:prstGeom>
          <a:solidFill>
            <a:srgbClr val="FF0000">
              <a:alpha val="60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latin typeface="나눔바른고딕" pitchFamily="50" charset="-127"/>
                <a:ea typeface="나눔바른고딕" pitchFamily="50" charset="-127"/>
              </a:rPr>
              <a:t>리서치 결과로 니즈 도출 과정</a:t>
            </a:r>
            <a:endParaRPr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958" y="487117"/>
            <a:ext cx="4346942" cy="3703883"/>
          </a:xfrm>
          <a:prstGeom prst="rect">
            <a:avLst/>
          </a:prstGeom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6959" y="4721677"/>
            <a:ext cx="4346942" cy="1776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703" y="3573016"/>
            <a:ext cx="3898082" cy="232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66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직사각형 129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1" name="직사각형 130"/>
          <p:cNvSpPr/>
          <p:nvPr/>
        </p:nvSpPr>
        <p:spPr>
          <a:xfrm>
            <a:off x="0" y="4293098"/>
            <a:ext cx="9143999" cy="25649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050" name="Picture 2" descr="F:\내자료모음_취_업\CDC\포트폴리오\outback-ft-myers-evening-1200xx1800-1013-0-10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548681"/>
            <a:ext cx="9144000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179512" y="152515"/>
            <a:ext cx="36724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Gotham Medium" pitchFamily="2" charset="0"/>
              </a:rPr>
              <a:t>PROTOTYPE(Android Tablet 9 1024 X 768)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Gotham Medium" pitchFamily="2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99390" y="4365104"/>
            <a:ext cx="6687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메인화면 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4519870" y="4365104"/>
            <a:ext cx="7722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메뉴선택 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11" name="직선 연결선 110"/>
          <p:cNvCxnSpPr/>
          <p:nvPr/>
        </p:nvCxnSpPr>
        <p:spPr>
          <a:xfrm>
            <a:off x="4608956" y="4653136"/>
            <a:ext cx="37993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288476" y="4653136"/>
            <a:ext cx="37993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223366" y="4786322"/>
            <a:ext cx="2408654" cy="230832"/>
            <a:chOff x="223366" y="4786322"/>
            <a:chExt cx="2408654" cy="230832"/>
          </a:xfrm>
        </p:grpSpPr>
        <p:sp>
          <p:nvSpPr>
            <p:cNvPr id="107" name="직사각형 106"/>
            <p:cNvSpPr/>
            <p:nvPr/>
          </p:nvSpPr>
          <p:spPr>
            <a:xfrm>
              <a:off x="369862" y="4786322"/>
              <a:ext cx="2262158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900" dirty="0" smtClean="0">
                  <a:latin typeface="나눔바른고딕" pitchFamily="50" charset="-127"/>
                  <a:ea typeface="나눔바른고딕" pitchFamily="50" charset="-127"/>
                </a:rPr>
                <a:t>유통기한 막바지의 재료를 빨리 소비하게 유도</a:t>
              </a:r>
              <a:endParaRPr lang="en-US" altLang="ko-KR" sz="900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93" name="타원 92"/>
            <p:cNvSpPr/>
            <p:nvPr/>
          </p:nvSpPr>
          <p:spPr>
            <a:xfrm>
              <a:off x="272849" y="4829738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223366" y="4794016"/>
              <a:ext cx="2439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1</a:t>
              </a:r>
              <a:endParaRPr lang="ko-KR" altLang="en-US" sz="8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23366" y="5118112"/>
            <a:ext cx="1203196" cy="230832"/>
            <a:chOff x="223366" y="5128360"/>
            <a:chExt cx="1203196" cy="230832"/>
          </a:xfrm>
        </p:grpSpPr>
        <p:sp>
          <p:nvSpPr>
            <p:cNvPr id="115" name="직사각형 114"/>
            <p:cNvSpPr/>
            <p:nvPr/>
          </p:nvSpPr>
          <p:spPr>
            <a:xfrm>
              <a:off x="369862" y="5128360"/>
              <a:ext cx="105670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900" dirty="0" smtClean="0">
                  <a:latin typeface="나눔바른고딕" pitchFamily="50" charset="-127"/>
                  <a:ea typeface="나눔바른고딕" pitchFamily="50" charset="-127"/>
                </a:rPr>
                <a:t>레스토랑 각종 소식</a:t>
              </a:r>
              <a:endParaRPr lang="en-US" altLang="ko-KR" sz="900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13" name="타원 112"/>
            <p:cNvSpPr/>
            <p:nvPr/>
          </p:nvSpPr>
          <p:spPr>
            <a:xfrm>
              <a:off x="272849" y="5171776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223366" y="5136054"/>
              <a:ext cx="24397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2</a:t>
              </a:r>
              <a:endParaRPr lang="ko-KR" altLang="en-US" sz="8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23366" y="5449902"/>
            <a:ext cx="1228844" cy="230832"/>
            <a:chOff x="223366" y="5470398"/>
            <a:chExt cx="1228844" cy="230832"/>
          </a:xfrm>
        </p:grpSpPr>
        <p:sp>
          <p:nvSpPr>
            <p:cNvPr id="119" name="직사각형 118"/>
            <p:cNvSpPr/>
            <p:nvPr/>
          </p:nvSpPr>
          <p:spPr>
            <a:xfrm>
              <a:off x="369862" y="5470398"/>
              <a:ext cx="1082348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900" dirty="0" smtClean="0">
                  <a:latin typeface="나눔바른고딕" pitchFamily="50" charset="-127"/>
                  <a:ea typeface="나눔바른고딕" pitchFamily="50" charset="-127"/>
                </a:rPr>
                <a:t>할인 및 이벤트 정보</a:t>
              </a:r>
              <a:endParaRPr lang="en-US" altLang="ko-KR" sz="900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17" name="타원 116"/>
            <p:cNvSpPr/>
            <p:nvPr/>
          </p:nvSpPr>
          <p:spPr>
            <a:xfrm>
              <a:off x="272849" y="5513814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33" name="직사각형 132"/>
            <p:cNvSpPr/>
            <p:nvPr/>
          </p:nvSpPr>
          <p:spPr>
            <a:xfrm>
              <a:off x="223366" y="5478092"/>
              <a:ext cx="24397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3</a:t>
              </a:r>
              <a:endParaRPr lang="ko-KR" altLang="en-US" sz="8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223366" y="5781692"/>
            <a:ext cx="2596206" cy="230832"/>
            <a:chOff x="223366" y="5812436"/>
            <a:chExt cx="2596206" cy="230832"/>
          </a:xfrm>
        </p:grpSpPr>
        <p:sp>
          <p:nvSpPr>
            <p:cNvPr id="123" name="직사각형 122"/>
            <p:cNvSpPr/>
            <p:nvPr/>
          </p:nvSpPr>
          <p:spPr>
            <a:xfrm>
              <a:off x="369862" y="5812436"/>
              <a:ext cx="244971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900" dirty="0" smtClean="0">
                  <a:latin typeface="나눔바른고딕" pitchFamily="50" charset="-127"/>
                  <a:ea typeface="나눔바른고딕" pitchFamily="50" charset="-127"/>
                </a:rPr>
                <a:t>대기 시간을 미리 예상할 수 있어 지루함이 덜하다</a:t>
              </a:r>
              <a:endParaRPr lang="en-US" altLang="ko-KR" sz="900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21" name="타원 120"/>
            <p:cNvSpPr/>
            <p:nvPr/>
          </p:nvSpPr>
          <p:spPr>
            <a:xfrm>
              <a:off x="272849" y="5855852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223366" y="5820130"/>
              <a:ext cx="24397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4</a:t>
              </a:r>
              <a:endParaRPr lang="ko-KR" altLang="en-US" sz="8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223366" y="6113482"/>
            <a:ext cx="3296717" cy="230832"/>
            <a:chOff x="223366" y="6154474"/>
            <a:chExt cx="3296717" cy="230832"/>
          </a:xfrm>
        </p:grpSpPr>
        <p:sp>
          <p:nvSpPr>
            <p:cNvPr id="127" name="직사각형 126"/>
            <p:cNvSpPr/>
            <p:nvPr/>
          </p:nvSpPr>
          <p:spPr>
            <a:xfrm>
              <a:off x="369862" y="6154474"/>
              <a:ext cx="3150221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900" dirty="0" smtClean="0">
                  <a:latin typeface="나눔바른고딕" pitchFamily="50" charset="-127"/>
                  <a:ea typeface="나눔바른고딕" pitchFamily="50" charset="-127"/>
                </a:rPr>
                <a:t>전화번호를 입력하면 입장 </a:t>
              </a:r>
              <a:r>
                <a:rPr lang="en-US" altLang="ko-KR" sz="900" dirty="0" smtClean="0">
                  <a:latin typeface="나눔바른고딕" pitchFamily="50" charset="-127"/>
                  <a:ea typeface="나눔바른고딕" pitchFamily="50" charset="-127"/>
                </a:rPr>
                <a:t>5</a:t>
              </a:r>
              <a:r>
                <a:rPr lang="ko-KR" altLang="en-US" sz="900" dirty="0" smtClean="0">
                  <a:latin typeface="나눔바른고딕" pitchFamily="50" charset="-127"/>
                  <a:ea typeface="나눔바른고딕" pitchFamily="50" charset="-127"/>
                </a:rPr>
                <a:t>분 전에 알림 문자 메세지가 전송 된다</a:t>
              </a:r>
              <a:endParaRPr lang="en-US" altLang="ko-KR" sz="900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25" name="타원 124"/>
            <p:cNvSpPr/>
            <p:nvPr/>
          </p:nvSpPr>
          <p:spPr>
            <a:xfrm>
              <a:off x="272849" y="6197890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223366" y="6162168"/>
              <a:ext cx="24397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5</a:t>
              </a:r>
              <a:endParaRPr lang="ko-KR" altLang="en-US" sz="8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212" name="그룹 211"/>
          <p:cNvGrpSpPr/>
          <p:nvPr/>
        </p:nvGrpSpPr>
        <p:grpSpPr>
          <a:xfrm>
            <a:off x="4542183" y="4786322"/>
            <a:ext cx="2193851" cy="230832"/>
            <a:chOff x="223366" y="4786322"/>
            <a:chExt cx="2193851" cy="230832"/>
          </a:xfrm>
        </p:grpSpPr>
        <p:sp>
          <p:nvSpPr>
            <p:cNvPr id="213" name="직사각형 212"/>
            <p:cNvSpPr/>
            <p:nvPr/>
          </p:nvSpPr>
          <p:spPr>
            <a:xfrm>
              <a:off x="369862" y="4786322"/>
              <a:ext cx="2047355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900" dirty="0" smtClean="0">
                  <a:latin typeface="나눔바른고딕" pitchFamily="50" charset="-127"/>
                  <a:ea typeface="나눔바른고딕" pitchFamily="50" charset="-127"/>
                </a:rPr>
                <a:t>이름</a:t>
              </a:r>
              <a:r>
                <a:rPr lang="en-US" altLang="ko-KR" sz="900" dirty="0" smtClean="0"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sz="900" dirty="0" smtClean="0">
                  <a:latin typeface="나눔바른고딕" pitchFamily="50" charset="-127"/>
                  <a:ea typeface="나눔바른고딕" pitchFamily="50" charset="-127"/>
                </a:rPr>
                <a:t>재료</a:t>
              </a:r>
              <a:r>
                <a:rPr lang="en-US" altLang="ko-KR" sz="900" dirty="0"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sz="900" dirty="0">
                  <a:latin typeface="나눔바른고딕" pitchFamily="50" charset="-127"/>
                  <a:ea typeface="나눔바른고딕" pitchFamily="50" charset="-127"/>
                </a:rPr>
                <a:t>할인 등 원하는 키워드로 검색</a:t>
              </a:r>
              <a:endParaRPr lang="en-US" altLang="ko-KR" sz="900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14" name="타원 213"/>
            <p:cNvSpPr/>
            <p:nvPr/>
          </p:nvSpPr>
          <p:spPr>
            <a:xfrm>
              <a:off x="272849" y="4829738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223366" y="4794016"/>
              <a:ext cx="2439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1</a:t>
              </a:r>
              <a:endParaRPr lang="ko-KR" altLang="en-US" sz="8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216" name="그룹 215"/>
          <p:cNvGrpSpPr/>
          <p:nvPr/>
        </p:nvGrpSpPr>
        <p:grpSpPr>
          <a:xfrm>
            <a:off x="4542183" y="5118112"/>
            <a:ext cx="2742078" cy="230832"/>
            <a:chOff x="223366" y="5128360"/>
            <a:chExt cx="2742078" cy="230832"/>
          </a:xfrm>
        </p:grpSpPr>
        <p:sp>
          <p:nvSpPr>
            <p:cNvPr id="217" name="직사각형 216"/>
            <p:cNvSpPr/>
            <p:nvPr/>
          </p:nvSpPr>
          <p:spPr>
            <a:xfrm>
              <a:off x="369862" y="5128360"/>
              <a:ext cx="2595582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900" dirty="0">
                  <a:latin typeface="나눔바른고딕" pitchFamily="50" charset="-127"/>
                  <a:ea typeface="나눔바른고딕" pitchFamily="50" charset="-127"/>
                </a:rPr>
                <a:t>맞춤형 메뉴를 위한 다양한 카테고리가 준비되어 있다</a:t>
              </a:r>
              <a:endParaRPr lang="en-US" altLang="ko-KR" sz="900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18" name="타원 217"/>
            <p:cNvSpPr/>
            <p:nvPr/>
          </p:nvSpPr>
          <p:spPr>
            <a:xfrm>
              <a:off x="272849" y="5171776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19" name="직사각형 218"/>
            <p:cNvSpPr/>
            <p:nvPr/>
          </p:nvSpPr>
          <p:spPr>
            <a:xfrm>
              <a:off x="223366" y="5136054"/>
              <a:ext cx="24397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2</a:t>
              </a:r>
              <a:endParaRPr lang="ko-KR" altLang="en-US" sz="8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220" name="그룹 219"/>
          <p:cNvGrpSpPr/>
          <p:nvPr/>
        </p:nvGrpSpPr>
        <p:grpSpPr>
          <a:xfrm>
            <a:off x="4542183" y="5449902"/>
            <a:ext cx="3101151" cy="230832"/>
            <a:chOff x="223366" y="5470398"/>
            <a:chExt cx="3101151" cy="230832"/>
          </a:xfrm>
        </p:grpSpPr>
        <p:sp>
          <p:nvSpPr>
            <p:cNvPr id="221" name="직사각형 220"/>
            <p:cNvSpPr/>
            <p:nvPr/>
          </p:nvSpPr>
          <p:spPr>
            <a:xfrm>
              <a:off x="369862" y="5470398"/>
              <a:ext cx="2954655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900" dirty="0">
                  <a:latin typeface="나눔바른고딕" pitchFamily="50" charset="-127"/>
                  <a:ea typeface="나눔바른고딕" pitchFamily="50" charset="-127"/>
                </a:rPr>
                <a:t>화폐 표시를 제거하여 손님이 돈을 쓰지 않는다는 심리를 </a:t>
              </a:r>
              <a:r>
                <a:rPr lang="ko-KR" altLang="en-US" sz="900" dirty="0" smtClean="0">
                  <a:latin typeface="나눔바른고딕" pitchFamily="50" charset="-127"/>
                  <a:ea typeface="나눔바른고딕" pitchFamily="50" charset="-127"/>
                </a:rPr>
                <a:t>유도</a:t>
              </a:r>
              <a:endParaRPr lang="en-US" altLang="ko-KR" sz="900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22" name="타원 221"/>
            <p:cNvSpPr/>
            <p:nvPr/>
          </p:nvSpPr>
          <p:spPr>
            <a:xfrm>
              <a:off x="272849" y="5513814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23" name="직사각형 222"/>
            <p:cNvSpPr/>
            <p:nvPr/>
          </p:nvSpPr>
          <p:spPr>
            <a:xfrm>
              <a:off x="223366" y="5478092"/>
              <a:ext cx="24397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3</a:t>
              </a:r>
              <a:endParaRPr lang="ko-KR" altLang="en-US" sz="8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224" name="그룹 223"/>
          <p:cNvGrpSpPr/>
          <p:nvPr/>
        </p:nvGrpSpPr>
        <p:grpSpPr>
          <a:xfrm>
            <a:off x="4542183" y="5781692"/>
            <a:ext cx="2886349" cy="230832"/>
            <a:chOff x="223366" y="5812436"/>
            <a:chExt cx="2886349" cy="230832"/>
          </a:xfrm>
        </p:grpSpPr>
        <p:sp>
          <p:nvSpPr>
            <p:cNvPr id="225" name="직사각형 224"/>
            <p:cNvSpPr/>
            <p:nvPr/>
          </p:nvSpPr>
          <p:spPr>
            <a:xfrm>
              <a:off x="369862" y="5812436"/>
              <a:ext cx="2739853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900" dirty="0">
                  <a:latin typeface="나눔바른고딕" pitchFamily="50" charset="-127"/>
                  <a:ea typeface="나눔바른고딕" pitchFamily="50" charset="-127"/>
                </a:rPr>
                <a:t>원산지</a:t>
              </a:r>
              <a:r>
                <a:rPr lang="en-US" altLang="ko-KR" sz="900" dirty="0"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sz="900" dirty="0">
                  <a:latin typeface="나눔바른고딕" pitchFamily="50" charset="-127"/>
                  <a:ea typeface="나눔바른고딕" pitchFamily="50" charset="-127"/>
                </a:rPr>
                <a:t>재료</a:t>
              </a:r>
              <a:r>
                <a:rPr lang="en-US" altLang="ko-KR" sz="900" dirty="0"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sz="900" dirty="0">
                  <a:latin typeface="나눔바른고딕" pitchFamily="50" charset="-127"/>
                  <a:ea typeface="나눔바른고딕" pitchFamily="50" charset="-127"/>
                </a:rPr>
                <a:t>먹는 방법 등 메뉴에 대한 상세한 정보 제공</a:t>
              </a:r>
              <a:endParaRPr lang="en-US" altLang="ko-KR" sz="900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26" name="타원 225"/>
            <p:cNvSpPr/>
            <p:nvPr/>
          </p:nvSpPr>
          <p:spPr>
            <a:xfrm>
              <a:off x="272849" y="5855852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27" name="직사각형 226"/>
            <p:cNvSpPr/>
            <p:nvPr/>
          </p:nvSpPr>
          <p:spPr>
            <a:xfrm>
              <a:off x="223366" y="5820130"/>
              <a:ext cx="24397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4</a:t>
              </a:r>
              <a:endParaRPr lang="ko-KR" altLang="en-US" sz="8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228" name="그룹 227"/>
          <p:cNvGrpSpPr/>
          <p:nvPr/>
        </p:nvGrpSpPr>
        <p:grpSpPr>
          <a:xfrm>
            <a:off x="4542183" y="6113482"/>
            <a:ext cx="3537168" cy="230832"/>
            <a:chOff x="223366" y="6154474"/>
            <a:chExt cx="3537168" cy="230832"/>
          </a:xfrm>
        </p:grpSpPr>
        <p:sp>
          <p:nvSpPr>
            <p:cNvPr id="229" name="직사각형 228"/>
            <p:cNvSpPr/>
            <p:nvPr/>
          </p:nvSpPr>
          <p:spPr>
            <a:xfrm>
              <a:off x="369862" y="6154474"/>
              <a:ext cx="3390672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900" dirty="0" smtClean="0">
                  <a:latin typeface="나눔바른고딕" pitchFamily="50" charset="-127"/>
                  <a:ea typeface="나눔바른고딕" pitchFamily="50" charset="-127"/>
                </a:rPr>
                <a:t>주문 추가 버튼을 터치하면 장바구니에 담긴다</a:t>
              </a:r>
              <a:r>
                <a:rPr lang="en-US" altLang="ko-KR" sz="900" dirty="0" smtClean="0">
                  <a:latin typeface="나눔바른고딕" pitchFamily="50" charset="-127"/>
                  <a:ea typeface="나눔바른고딕" pitchFamily="50" charset="-127"/>
                </a:rPr>
                <a:t>(</a:t>
              </a:r>
              <a:r>
                <a:rPr lang="ko-KR" altLang="en-US" sz="900" dirty="0" smtClean="0">
                  <a:latin typeface="나눔바른고딕" pitchFamily="50" charset="-127"/>
                  <a:ea typeface="나눔바른고딕" pitchFamily="50" charset="-127"/>
                </a:rPr>
                <a:t>주문 탭에서 확인 가능</a:t>
              </a:r>
              <a:r>
                <a:rPr lang="en-US" altLang="ko-KR" sz="900" dirty="0" smtClean="0">
                  <a:latin typeface="나눔바른고딕" pitchFamily="50" charset="-127"/>
                  <a:ea typeface="나눔바른고딕" pitchFamily="50" charset="-127"/>
                </a:rPr>
                <a:t>)</a:t>
              </a:r>
              <a:r>
                <a:rPr lang="ko-KR" altLang="en-US" sz="900" dirty="0" smtClean="0">
                  <a:latin typeface="나눔바른고딕" pitchFamily="50" charset="-127"/>
                  <a:ea typeface="나눔바른고딕" pitchFamily="50" charset="-127"/>
                </a:rPr>
                <a:t> </a:t>
              </a:r>
              <a:endParaRPr lang="en-US" altLang="ko-KR" sz="900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30" name="타원 229"/>
            <p:cNvSpPr/>
            <p:nvPr/>
          </p:nvSpPr>
          <p:spPr>
            <a:xfrm>
              <a:off x="272849" y="6197890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31" name="직사각형 230"/>
            <p:cNvSpPr/>
            <p:nvPr/>
          </p:nvSpPr>
          <p:spPr>
            <a:xfrm>
              <a:off x="223366" y="6162168"/>
              <a:ext cx="24397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5</a:t>
              </a:r>
              <a:endParaRPr lang="ko-KR" altLang="en-US" sz="8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92" y="840513"/>
            <a:ext cx="4320000" cy="3240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840513"/>
            <a:ext cx="4320000" cy="3239999"/>
          </a:xfrm>
          <a:prstGeom prst="rect">
            <a:avLst/>
          </a:prstGeom>
        </p:spPr>
      </p:pic>
      <p:grpSp>
        <p:nvGrpSpPr>
          <p:cNvPr id="34" name="그룹 33"/>
          <p:cNvGrpSpPr/>
          <p:nvPr/>
        </p:nvGrpSpPr>
        <p:grpSpPr>
          <a:xfrm>
            <a:off x="710725" y="1915484"/>
            <a:ext cx="504889" cy="261610"/>
            <a:chOff x="208087" y="1772816"/>
            <a:chExt cx="504889" cy="261610"/>
          </a:xfrm>
        </p:grpSpPr>
        <p:grpSp>
          <p:nvGrpSpPr>
            <p:cNvPr id="2067" name="그룹 2066"/>
            <p:cNvGrpSpPr/>
            <p:nvPr/>
          </p:nvGrpSpPr>
          <p:grpSpPr>
            <a:xfrm>
              <a:off x="208087" y="1772816"/>
              <a:ext cx="266420" cy="261610"/>
              <a:chOff x="322695" y="1837566"/>
              <a:chExt cx="266420" cy="261610"/>
            </a:xfrm>
          </p:grpSpPr>
          <p:sp>
            <p:nvSpPr>
              <p:cNvPr id="2" name="타원 1"/>
              <p:cNvSpPr/>
              <p:nvPr/>
            </p:nvSpPr>
            <p:spPr>
              <a:xfrm>
                <a:off x="339773" y="1859375"/>
                <a:ext cx="232265" cy="21799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322695" y="1837566"/>
                <a:ext cx="2664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b="1" dirty="0" smtClean="0">
                    <a:solidFill>
                      <a:schemeClr val="bg1"/>
                    </a:solidFill>
                  </a:rPr>
                  <a:t>1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2069" name="직선 연결선 2068"/>
            <p:cNvCxnSpPr/>
            <p:nvPr/>
          </p:nvCxnSpPr>
          <p:spPr>
            <a:xfrm>
              <a:off x="443994" y="1903621"/>
              <a:ext cx="268982" cy="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" name="그룹 18"/>
          <p:cNvGrpSpPr/>
          <p:nvPr/>
        </p:nvGrpSpPr>
        <p:grpSpPr>
          <a:xfrm>
            <a:off x="747095" y="3356992"/>
            <a:ext cx="504889" cy="261610"/>
            <a:chOff x="1937112" y="1500874"/>
            <a:chExt cx="504889" cy="261610"/>
          </a:xfrm>
        </p:grpSpPr>
        <p:grpSp>
          <p:nvGrpSpPr>
            <p:cNvPr id="71" name="그룹 70"/>
            <p:cNvGrpSpPr/>
            <p:nvPr/>
          </p:nvGrpSpPr>
          <p:grpSpPr>
            <a:xfrm>
              <a:off x="1937112" y="1500874"/>
              <a:ext cx="266420" cy="261610"/>
              <a:chOff x="322695" y="1837566"/>
              <a:chExt cx="266420" cy="261610"/>
            </a:xfrm>
          </p:grpSpPr>
          <p:sp>
            <p:nvSpPr>
              <p:cNvPr id="72" name="타원 71"/>
              <p:cNvSpPr/>
              <p:nvPr/>
            </p:nvSpPr>
            <p:spPr>
              <a:xfrm>
                <a:off x="339773" y="1859375"/>
                <a:ext cx="232265" cy="21799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322695" y="1837566"/>
                <a:ext cx="2664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b="1" dirty="0" smtClean="0">
                    <a:solidFill>
                      <a:schemeClr val="bg1"/>
                    </a:solidFill>
                  </a:rPr>
                  <a:t>3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74" name="직선 연결선 73"/>
            <p:cNvCxnSpPr/>
            <p:nvPr/>
          </p:nvCxnSpPr>
          <p:spPr>
            <a:xfrm>
              <a:off x="2173019" y="1631679"/>
              <a:ext cx="268982" cy="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7" name="그룹 16"/>
          <p:cNvGrpSpPr/>
          <p:nvPr/>
        </p:nvGrpSpPr>
        <p:grpSpPr>
          <a:xfrm>
            <a:off x="2543417" y="1622016"/>
            <a:ext cx="504889" cy="261610"/>
            <a:chOff x="208087" y="2317424"/>
            <a:chExt cx="504889" cy="261610"/>
          </a:xfrm>
        </p:grpSpPr>
        <p:grpSp>
          <p:nvGrpSpPr>
            <p:cNvPr id="75" name="그룹 74"/>
            <p:cNvGrpSpPr/>
            <p:nvPr/>
          </p:nvGrpSpPr>
          <p:grpSpPr>
            <a:xfrm>
              <a:off x="208087" y="2317424"/>
              <a:ext cx="266420" cy="261610"/>
              <a:chOff x="322695" y="1837566"/>
              <a:chExt cx="266420" cy="261610"/>
            </a:xfrm>
          </p:grpSpPr>
          <p:sp>
            <p:nvSpPr>
              <p:cNvPr id="76" name="타원 75"/>
              <p:cNvSpPr/>
              <p:nvPr/>
            </p:nvSpPr>
            <p:spPr>
              <a:xfrm>
                <a:off x="339773" y="1859375"/>
                <a:ext cx="232265" cy="21799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322695" y="1837566"/>
                <a:ext cx="2664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b="1" dirty="0" smtClean="0">
                    <a:solidFill>
                      <a:schemeClr val="bg1"/>
                    </a:solidFill>
                  </a:rPr>
                  <a:t>2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78" name="직선 연결선 77"/>
            <p:cNvCxnSpPr/>
            <p:nvPr/>
          </p:nvCxnSpPr>
          <p:spPr>
            <a:xfrm>
              <a:off x="443994" y="2448229"/>
              <a:ext cx="268982" cy="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82" name="직선 연결선 81"/>
          <p:cNvCxnSpPr/>
          <p:nvPr/>
        </p:nvCxnSpPr>
        <p:spPr>
          <a:xfrm>
            <a:off x="2172186" y="1975200"/>
            <a:ext cx="268982" cy="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2339992" y="3618602"/>
            <a:ext cx="504889" cy="261610"/>
            <a:chOff x="1953357" y="3090900"/>
            <a:chExt cx="504889" cy="261610"/>
          </a:xfrm>
        </p:grpSpPr>
        <p:grpSp>
          <p:nvGrpSpPr>
            <p:cNvPr id="83" name="그룹 82"/>
            <p:cNvGrpSpPr/>
            <p:nvPr/>
          </p:nvGrpSpPr>
          <p:grpSpPr>
            <a:xfrm>
              <a:off x="1953357" y="3090900"/>
              <a:ext cx="266420" cy="261610"/>
              <a:chOff x="322695" y="1837566"/>
              <a:chExt cx="266420" cy="261610"/>
            </a:xfrm>
          </p:grpSpPr>
          <p:sp>
            <p:nvSpPr>
              <p:cNvPr id="84" name="타원 83"/>
              <p:cNvSpPr/>
              <p:nvPr/>
            </p:nvSpPr>
            <p:spPr>
              <a:xfrm>
                <a:off x="339773" y="1859375"/>
                <a:ext cx="232265" cy="21799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322695" y="1837566"/>
                <a:ext cx="2664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b="1" dirty="0" smtClean="0">
                    <a:solidFill>
                      <a:schemeClr val="bg1"/>
                    </a:solidFill>
                  </a:rPr>
                  <a:t>5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86" name="직선 연결선 85"/>
            <p:cNvCxnSpPr/>
            <p:nvPr/>
          </p:nvCxnSpPr>
          <p:spPr>
            <a:xfrm>
              <a:off x="2189264" y="3221705"/>
              <a:ext cx="268982" cy="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4" name="그룹 133"/>
          <p:cNvGrpSpPr/>
          <p:nvPr/>
        </p:nvGrpSpPr>
        <p:grpSpPr>
          <a:xfrm>
            <a:off x="7258613" y="1124744"/>
            <a:ext cx="504889" cy="261610"/>
            <a:chOff x="208087" y="1772816"/>
            <a:chExt cx="504889" cy="261610"/>
          </a:xfrm>
        </p:grpSpPr>
        <p:grpSp>
          <p:nvGrpSpPr>
            <p:cNvPr id="135" name="그룹 134"/>
            <p:cNvGrpSpPr/>
            <p:nvPr/>
          </p:nvGrpSpPr>
          <p:grpSpPr>
            <a:xfrm>
              <a:off x="208087" y="1772816"/>
              <a:ext cx="266420" cy="261610"/>
              <a:chOff x="322695" y="1837566"/>
              <a:chExt cx="266420" cy="261610"/>
            </a:xfrm>
          </p:grpSpPr>
          <p:sp>
            <p:nvSpPr>
              <p:cNvPr id="137" name="타원 136"/>
              <p:cNvSpPr/>
              <p:nvPr/>
            </p:nvSpPr>
            <p:spPr>
              <a:xfrm>
                <a:off x="339773" y="1859375"/>
                <a:ext cx="232265" cy="21799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138" name="TextBox 137"/>
              <p:cNvSpPr txBox="1"/>
              <p:nvPr/>
            </p:nvSpPr>
            <p:spPr>
              <a:xfrm>
                <a:off x="322695" y="1837566"/>
                <a:ext cx="2664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b="1" dirty="0" smtClean="0">
                    <a:solidFill>
                      <a:schemeClr val="bg1"/>
                    </a:solidFill>
                  </a:rPr>
                  <a:t>2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136" name="직선 연결선 135"/>
            <p:cNvCxnSpPr/>
            <p:nvPr/>
          </p:nvCxnSpPr>
          <p:spPr>
            <a:xfrm>
              <a:off x="443994" y="1903621"/>
              <a:ext cx="268982" cy="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39" name="그룹 138"/>
          <p:cNvGrpSpPr/>
          <p:nvPr/>
        </p:nvGrpSpPr>
        <p:grpSpPr>
          <a:xfrm>
            <a:off x="7956376" y="2853676"/>
            <a:ext cx="504889" cy="261610"/>
            <a:chOff x="208087" y="1772816"/>
            <a:chExt cx="504889" cy="261610"/>
          </a:xfrm>
        </p:grpSpPr>
        <p:grpSp>
          <p:nvGrpSpPr>
            <p:cNvPr id="140" name="그룹 139"/>
            <p:cNvGrpSpPr/>
            <p:nvPr/>
          </p:nvGrpSpPr>
          <p:grpSpPr>
            <a:xfrm>
              <a:off x="208087" y="1772816"/>
              <a:ext cx="266420" cy="261610"/>
              <a:chOff x="322695" y="1837566"/>
              <a:chExt cx="266420" cy="261610"/>
            </a:xfrm>
          </p:grpSpPr>
          <p:sp>
            <p:nvSpPr>
              <p:cNvPr id="142" name="타원 141"/>
              <p:cNvSpPr/>
              <p:nvPr/>
            </p:nvSpPr>
            <p:spPr>
              <a:xfrm>
                <a:off x="339773" y="1859375"/>
                <a:ext cx="232265" cy="21799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143" name="TextBox 142"/>
              <p:cNvSpPr txBox="1"/>
              <p:nvPr/>
            </p:nvSpPr>
            <p:spPr>
              <a:xfrm>
                <a:off x="322695" y="1837566"/>
                <a:ext cx="2664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b="1" dirty="0" smtClean="0">
                    <a:solidFill>
                      <a:schemeClr val="bg1"/>
                    </a:solidFill>
                  </a:rPr>
                  <a:t>5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141" name="직선 연결선 140"/>
            <p:cNvCxnSpPr/>
            <p:nvPr/>
          </p:nvCxnSpPr>
          <p:spPr>
            <a:xfrm>
              <a:off x="443994" y="1903621"/>
              <a:ext cx="268982" cy="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44" name="그룹 143"/>
          <p:cNvGrpSpPr/>
          <p:nvPr/>
        </p:nvGrpSpPr>
        <p:grpSpPr>
          <a:xfrm>
            <a:off x="5220072" y="863134"/>
            <a:ext cx="504889" cy="261610"/>
            <a:chOff x="208087" y="1772816"/>
            <a:chExt cx="504889" cy="261610"/>
          </a:xfrm>
        </p:grpSpPr>
        <p:grpSp>
          <p:nvGrpSpPr>
            <p:cNvPr id="145" name="그룹 144"/>
            <p:cNvGrpSpPr/>
            <p:nvPr/>
          </p:nvGrpSpPr>
          <p:grpSpPr>
            <a:xfrm>
              <a:off x="208087" y="1772816"/>
              <a:ext cx="266420" cy="261610"/>
              <a:chOff x="322695" y="1837566"/>
              <a:chExt cx="266420" cy="261610"/>
            </a:xfrm>
          </p:grpSpPr>
          <p:sp>
            <p:nvSpPr>
              <p:cNvPr id="147" name="타원 146"/>
              <p:cNvSpPr/>
              <p:nvPr/>
            </p:nvSpPr>
            <p:spPr>
              <a:xfrm>
                <a:off x="339773" y="1859375"/>
                <a:ext cx="232265" cy="21799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322695" y="1837566"/>
                <a:ext cx="2664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b="1" dirty="0" smtClean="0">
                    <a:solidFill>
                      <a:schemeClr val="bg1"/>
                    </a:solidFill>
                  </a:rPr>
                  <a:t>1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146" name="직선 연결선 145"/>
            <p:cNvCxnSpPr/>
            <p:nvPr/>
          </p:nvCxnSpPr>
          <p:spPr>
            <a:xfrm>
              <a:off x="443994" y="1903621"/>
              <a:ext cx="268982" cy="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49" name="그룹 148"/>
          <p:cNvGrpSpPr/>
          <p:nvPr/>
        </p:nvGrpSpPr>
        <p:grpSpPr>
          <a:xfrm>
            <a:off x="5985048" y="2893813"/>
            <a:ext cx="518324" cy="261610"/>
            <a:chOff x="-43817" y="1772816"/>
            <a:chExt cx="518324" cy="261610"/>
          </a:xfrm>
        </p:grpSpPr>
        <p:grpSp>
          <p:nvGrpSpPr>
            <p:cNvPr id="150" name="그룹 149"/>
            <p:cNvGrpSpPr/>
            <p:nvPr/>
          </p:nvGrpSpPr>
          <p:grpSpPr>
            <a:xfrm>
              <a:off x="208087" y="1772816"/>
              <a:ext cx="266420" cy="261610"/>
              <a:chOff x="322695" y="1837566"/>
              <a:chExt cx="266420" cy="261610"/>
            </a:xfrm>
          </p:grpSpPr>
          <p:sp>
            <p:nvSpPr>
              <p:cNvPr id="152" name="타원 151"/>
              <p:cNvSpPr/>
              <p:nvPr/>
            </p:nvSpPr>
            <p:spPr>
              <a:xfrm>
                <a:off x="339773" y="1859375"/>
                <a:ext cx="232265" cy="21799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153" name="TextBox 152"/>
              <p:cNvSpPr txBox="1"/>
              <p:nvPr/>
            </p:nvSpPr>
            <p:spPr>
              <a:xfrm>
                <a:off x="322695" y="1837566"/>
                <a:ext cx="2664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b="1" dirty="0" smtClean="0">
                    <a:solidFill>
                      <a:schemeClr val="bg1"/>
                    </a:solidFill>
                  </a:rPr>
                  <a:t>4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151" name="직선 연결선 150"/>
            <p:cNvCxnSpPr/>
            <p:nvPr/>
          </p:nvCxnSpPr>
          <p:spPr>
            <a:xfrm>
              <a:off x="-43817" y="1903621"/>
              <a:ext cx="268982" cy="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0" name="그룹 159"/>
          <p:cNvGrpSpPr/>
          <p:nvPr/>
        </p:nvGrpSpPr>
        <p:grpSpPr>
          <a:xfrm>
            <a:off x="6554971" y="2482330"/>
            <a:ext cx="368172" cy="261610"/>
            <a:chOff x="106335" y="1772816"/>
            <a:chExt cx="368172" cy="261610"/>
          </a:xfrm>
        </p:grpSpPr>
        <p:grpSp>
          <p:nvGrpSpPr>
            <p:cNvPr id="161" name="그룹 160"/>
            <p:cNvGrpSpPr/>
            <p:nvPr/>
          </p:nvGrpSpPr>
          <p:grpSpPr>
            <a:xfrm>
              <a:off x="208087" y="1772816"/>
              <a:ext cx="266420" cy="261610"/>
              <a:chOff x="322695" y="1837566"/>
              <a:chExt cx="266420" cy="261610"/>
            </a:xfrm>
          </p:grpSpPr>
          <p:sp>
            <p:nvSpPr>
              <p:cNvPr id="163" name="타원 162"/>
              <p:cNvSpPr/>
              <p:nvPr/>
            </p:nvSpPr>
            <p:spPr>
              <a:xfrm>
                <a:off x="339773" y="1859375"/>
                <a:ext cx="232265" cy="21799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164" name="TextBox 163"/>
              <p:cNvSpPr txBox="1"/>
              <p:nvPr/>
            </p:nvSpPr>
            <p:spPr>
              <a:xfrm>
                <a:off x="322695" y="1837566"/>
                <a:ext cx="2664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b="1" dirty="0" smtClean="0">
                    <a:solidFill>
                      <a:schemeClr val="bg1"/>
                    </a:solidFill>
                  </a:rPr>
                  <a:t>3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162" name="직선 연결선 161"/>
            <p:cNvCxnSpPr/>
            <p:nvPr/>
          </p:nvCxnSpPr>
          <p:spPr>
            <a:xfrm>
              <a:off x="106335" y="1903621"/>
              <a:ext cx="118830" cy="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4" name="그룹 113"/>
          <p:cNvGrpSpPr/>
          <p:nvPr/>
        </p:nvGrpSpPr>
        <p:grpSpPr>
          <a:xfrm>
            <a:off x="2287871" y="2915622"/>
            <a:ext cx="504889" cy="276999"/>
            <a:chOff x="208087" y="2317424"/>
            <a:chExt cx="504889" cy="276999"/>
          </a:xfrm>
        </p:grpSpPr>
        <p:grpSp>
          <p:nvGrpSpPr>
            <p:cNvPr id="116" name="그룹 115"/>
            <p:cNvGrpSpPr/>
            <p:nvPr/>
          </p:nvGrpSpPr>
          <p:grpSpPr>
            <a:xfrm>
              <a:off x="208087" y="2317424"/>
              <a:ext cx="274434" cy="276999"/>
              <a:chOff x="322695" y="1837566"/>
              <a:chExt cx="274434" cy="276999"/>
            </a:xfrm>
          </p:grpSpPr>
          <p:sp>
            <p:nvSpPr>
              <p:cNvPr id="120" name="타원 119"/>
              <p:cNvSpPr/>
              <p:nvPr/>
            </p:nvSpPr>
            <p:spPr>
              <a:xfrm>
                <a:off x="339773" y="1859375"/>
                <a:ext cx="232265" cy="21799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322695" y="1837566"/>
                <a:ext cx="27443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 smtClean="0">
                    <a:solidFill>
                      <a:schemeClr val="bg1"/>
                    </a:solidFill>
                  </a:rPr>
                  <a:t>4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118" name="직선 연결선 117"/>
            <p:cNvCxnSpPr/>
            <p:nvPr/>
          </p:nvCxnSpPr>
          <p:spPr>
            <a:xfrm>
              <a:off x="443994" y="2448229"/>
              <a:ext cx="268982" cy="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615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2" descr="F:\내자료모음_취_업\CDC\포트폴리오\outback-ft-myers-evening-1200xx1800-1013-0-10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548681"/>
            <a:ext cx="9144000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직사각형 125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5" name="직사각형 124"/>
          <p:cNvSpPr/>
          <p:nvPr/>
        </p:nvSpPr>
        <p:spPr>
          <a:xfrm>
            <a:off x="0" y="4293098"/>
            <a:ext cx="9143999" cy="25649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7" name="직사각형 116"/>
          <p:cNvSpPr/>
          <p:nvPr/>
        </p:nvSpPr>
        <p:spPr>
          <a:xfrm>
            <a:off x="199390" y="436510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주문정보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120" name="직선 연결선 119"/>
          <p:cNvCxnSpPr/>
          <p:nvPr/>
        </p:nvCxnSpPr>
        <p:spPr>
          <a:xfrm>
            <a:off x="288476" y="4653136"/>
            <a:ext cx="37993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직사각형 121"/>
          <p:cNvSpPr/>
          <p:nvPr/>
        </p:nvSpPr>
        <p:spPr>
          <a:xfrm>
            <a:off x="4519870" y="4365104"/>
            <a:ext cx="7722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검색화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면</a:t>
            </a:r>
          </a:p>
        </p:txBody>
      </p:sp>
      <p:cxnSp>
        <p:nvCxnSpPr>
          <p:cNvPr id="127" name="직선 연결선 126"/>
          <p:cNvCxnSpPr/>
          <p:nvPr/>
        </p:nvCxnSpPr>
        <p:spPr>
          <a:xfrm>
            <a:off x="4608956" y="4653136"/>
            <a:ext cx="37993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직선 연결선 152"/>
          <p:cNvCxnSpPr/>
          <p:nvPr/>
        </p:nvCxnSpPr>
        <p:spPr>
          <a:xfrm>
            <a:off x="4608956" y="4653136"/>
            <a:ext cx="37993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직선 연결선 153"/>
          <p:cNvCxnSpPr/>
          <p:nvPr/>
        </p:nvCxnSpPr>
        <p:spPr>
          <a:xfrm>
            <a:off x="288476" y="4653136"/>
            <a:ext cx="37993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직사각형 176"/>
          <p:cNvSpPr/>
          <p:nvPr/>
        </p:nvSpPr>
        <p:spPr>
          <a:xfrm>
            <a:off x="369862" y="4786322"/>
            <a:ext cx="174919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>
                <a:latin typeface="나눔바른고딕" pitchFamily="50" charset="-127"/>
                <a:ea typeface="나눔바른고딕" pitchFamily="50" charset="-127"/>
              </a:rPr>
              <a:t>자신이 선택한 메뉴 리스트를 확인 </a:t>
            </a:r>
            <a:endParaRPr lang="en-US" altLang="ko-KR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78" name="타원 177"/>
          <p:cNvSpPr/>
          <p:nvPr/>
        </p:nvSpPr>
        <p:spPr>
          <a:xfrm>
            <a:off x="272849" y="4829738"/>
            <a:ext cx="144000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223366" y="4794016"/>
            <a:ext cx="2439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1</a:t>
            </a:r>
            <a:endParaRPr lang="ko-KR" altLang="en-US" sz="8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369862" y="5118112"/>
            <a:ext cx="298030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>
                <a:latin typeface="나눔바른고딕" pitchFamily="50" charset="-127"/>
                <a:ea typeface="나눔바른고딕" pitchFamily="50" charset="-127"/>
              </a:rPr>
              <a:t>할인 정보가 표시 되고 체크를 하면 자동으로 금액이 계산 된다</a:t>
            </a:r>
            <a:endParaRPr lang="en-US" altLang="ko-KR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75" name="타원 174"/>
          <p:cNvSpPr/>
          <p:nvPr/>
        </p:nvSpPr>
        <p:spPr>
          <a:xfrm>
            <a:off x="272849" y="5161528"/>
            <a:ext cx="144000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223366" y="5125806"/>
            <a:ext cx="24397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</a:t>
            </a:r>
            <a:endParaRPr lang="ko-KR" altLang="en-US" sz="8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71" name="직사각형 170"/>
          <p:cNvSpPr/>
          <p:nvPr/>
        </p:nvSpPr>
        <p:spPr>
          <a:xfrm>
            <a:off x="369862" y="5449902"/>
            <a:ext cx="151836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>
                <a:latin typeface="나눔바른고딕" pitchFamily="50" charset="-127"/>
                <a:ea typeface="나눔바른고딕" pitchFamily="50" charset="-127"/>
              </a:rPr>
              <a:t>예상 금액을 실시간으로 확인 </a:t>
            </a:r>
            <a:endParaRPr lang="en-US" altLang="ko-KR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72" name="타원 171"/>
          <p:cNvSpPr/>
          <p:nvPr/>
        </p:nvSpPr>
        <p:spPr>
          <a:xfrm>
            <a:off x="272849" y="5493318"/>
            <a:ext cx="144000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223366" y="5457596"/>
            <a:ext cx="24397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3</a:t>
            </a:r>
            <a:endParaRPr lang="ko-KR" altLang="en-US" sz="8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68" name="직사각형 167"/>
          <p:cNvSpPr/>
          <p:nvPr/>
        </p:nvSpPr>
        <p:spPr>
          <a:xfrm>
            <a:off x="369862" y="5781692"/>
            <a:ext cx="195438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>
                <a:latin typeface="나눔바른고딕" pitchFamily="50" charset="-127"/>
                <a:ea typeface="나눔바른고딕" pitchFamily="50" charset="-127"/>
              </a:rPr>
              <a:t>주문하기를 통해 최종 주문이 완료 된다</a:t>
            </a:r>
            <a:endParaRPr lang="en-US" altLang="ko-KR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69" name="타원 168"/>
          <p:cNvSpPr/>
          <p:nvPr/>
        </p:nvSpPr>
        <p:spPr>
          <a:xfrm>
            <a:off x="272849" y="5825108"/>
            <a:ext cx="144000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70" name="직사각형 169"/>
          <p:cNvSpPr/>
          <p:nvPr/>
        </p:nvSpPr>
        <p:spPr>
          <a:xfrm>
            <a:off x="223366" y="5789386"/>
            <a:ext cx="24397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4</a:t>
            </a:r>
            <a:endParaRPr lang="ko-KR" altLang="en-US" sz="8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181" name="그룹 180"/>
          <p:cNvGrpSpPr/>
          <p:nvPr/>
        </p:nvGrpSpPr>
        <p:grpSpPr>
          <a:xfrm>
            <a:off x="4542183" y="4786322"/>
            <a:ext cx="2091259" cy="230832"/>
            <a:chOff x="223366" y="4786322"/>
            <a:chExt cx="2091259" cy="230832"/>
          </a:xfrm>
        </p:grpSpPr>
        <p:sp>
          <p:nvSpPr>
            <p:cNvPr id="202" name="직사각형 201"/>
            <p:cNvSpPr/>
            <p:nvPr/>
          </p:nvSpPr>
          <p:spPr>
            <a:xfrm>
              <a:off x="369862" y="4786322"/>
              <a:ext cx="1944763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900" dirty="0" smtClean="0">
                  <a:latin typeface="나눔바른고딕" pitchFamily="50" charset="-127"/>
                  <a:ea typeface="나눔바른고딕" pitchFamily="50" charset="-127"/>
                </a:rPr>
                <a:t>음식 이름</a:t>
              </a:r>
              <a:r>
                <a:rPr lang="en-US" altLang="ko-KR" sz="900" dirty="0" smtClean="0"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sz="900" dirty="0" smtClean="0">
                  <a:latin typeface="나눔바른고딕" pitchFamily="50" charset="-127"/>
                  <a:ea typeface="나눔바른고딕" pitchFamily="50" charset="-127"/>
                </a:rPr>
                <a:t>종류</a:t>
              </a:r>
              <a:r>
                <a:rPr lang="en-US" altLang="ko-KR" sz="900" dirty="0" smtClean="0"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sz="900" dirty="0" smtClean="0">
                  <a:latin typeface="나눔바른고딕" pitchFamily="50" charset="-127"/>
                  <a:ea typeface="나눔바른고딕" pitchFamily="50" charset="-127"/>
                </a:rPr>
                <a:t>취향 등의 키워드 검색</a:t>
              </a:r>
              <a:endParaRPr lang="en-US" altLang="ko-KR" sz="900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03" name="타원 202"/>
            <p:cNvSpPr/>
            <p:nvPr/>
          </p:nvSpPr>
          <p:spPr>
            <a:xfrm>
              <a:off x="272849" y="4829738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04" name="TextBox 203"/>
            <p:cNvSpPr txBox="1"/>
            <p:nvPr/>
          </p:nvSpPr>
          <p:spPr>
            <a:xfrm>
              <a:off x="223366" y="4794016"/>
              <a:ext cx="2439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1</a:t>
              </a:r>
              <a:endParaRPr lang="ko-KR" altLang="en-US" sz="8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182" name="그룹 181"/>
          <p:cNvGrpSpPr/>
          <p:nvPr/>
        </p:nvGrpSpPr>
        <p:grpSpPr>
          <a:xfrm>
            <a:off x="4542183" y="5118112"/>
            <a:ext cx="1980652" cy="230832"/>
            <a:chOff x="223366" y="5128360"/>
            <a:chExt cx="1980652" cy="230832"/>
          </a:xfrm>
        </p:grpSpPr>
        <p:sp>
          <p:nvSpPr>
            <p:cNvPr id="199" name="직사각형 198"/>
            <p:cNvSpPr/>
            <p:nvPr/>
          </p:nvSpPr>
          <p:spPr>
            <a:xfrm>
              <a:off x="369862" y="5128360"/>
              <a:ext cx="1834156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900" dirty="0" smtClean="0">
                  <a:latin typeface="나눔바른고딕" pitchFamily="50" charset="-127"/>
                  <a:ea typeface="나눔바른고딕" pitchFamily="50" charset="-127"/>
                </a:rPr>
                <a:t>전체 검색 결과가 리스트에 노출된다</a:t>
              </a:r>
              <a:endParaRPr lang="en-US" altLang="ko-KR" sz="900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00" name="타원 199"/>
            <p:cNvSpPr/>
            <p:nvPr/>
          </p:nvSpPr>
          <p:spPr>
            <a:xfrm>
              <a:off x="272849" y="5171776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201" name="직사각형 200"/>
            <p:cNvSpPr/>
            <p:nvPr/>
          </p:nvSpPr>
          <p:spPr>
            <a:xfrm>
              <a:off x="223366" y="5136054"/>
              <a:ext cx="24397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2</a:t>
              </a:r>
              <a:endParaRPr lang="ko-KR" altLang="en-US" sz="8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183" name="그룹 182"/>
          <p:cNvGrpSpPr/>
          <p:nvPr/>
        </p:nvGrpSpPr>
        <p:grpSpPr>
          <a:xfrm>
            <a:off x="4542183" y="5449902"/>
            <a:ext cx="1570284" cy="230832"/>
            <a:chOff x="223366" y="5470398"/>
            <a:chExt cx="1570284" cy="230832"/>
          </a:xfrm>
        </p:grpSpPr>
        <p:sp>
          <p:nvSpPr>
            <p:cNvPr id="196" name="직사각형 195"/>
            <p:cNvSpPr/>
            <p:nvPr/>
          </p:nvSpPr>
          <p:spPr>
            <a:xfrm>
              <a:off x="369862" y="5470398"/>
              <a:ext cx="1423788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900" dirty="0" smtClean="0">
                  <a:latin typeface="나눔바른고딕" pitchFamily="50" charset="-127"/>
                  <a:ea typeface="나눔바른고딕" pitchFamily="50" charset="-127"/>
                </a:rPr>
                <a:t>바로 주문 추가가 가능하다</a:t>
              </a:r>
              <a:r>
                <a:rPr lang="en-US" altLang="ko-KR" sz="900" dirty="0" smtClean="0">
                  <a:latin typeface="나눔바른고딕" pitchFamily="50" charset="-127"/>
                  <a:ea typeface="나눔바른고딕" pitchFamily="50" charset="-127"/>
                </a:rPr>
                <a:t>.</a:t>
              </a:r>
              <a:endParaRPr lang="en-US" altLang="ko-KR" sz="900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97" name="타원 196"/>
            <p:cNvSpPr/>
            <p:nvPr/>
          </p:nvSpPr>
          <p:spPr>
            <a:xfrm>
              <a:off x="272849" y="5513814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98" name="직사각형 197"/>
            <p:cNvSpPr/>
            <p:nvPr/>
          </p:nvSpPr>
          <p:spPr>
            <a:xfrm>
              <a:off x="223366" y="5478092"/>
              <a:ext cx="24397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3</a:t>
              </a:r>
              <a:endParaRPr lang="ko-KR" altLang="en-US" sz="8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pic>
        <p:nvPicPr>
          <p:cNvPr id="82" name="그림 8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92" y="840513"/>
            <a:ext cx="4320000" cy="3239999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840513"/>
            <a:ext cx="4320000" cy="3239999"/>
          </a:xfrm>
          <a:prstGeom prst="rect">
            <a:avLst/>
          </a:prstGeom>
        </p:spPr>
      </p:pic>
      <p:grpSp>
        <p:nvGrpSpPr>
          <p:cNvPr id="61" name="그룹 60"/>
          <p:cNvGrpSpPr/>
          <p:nvPr/>
        </p:nvGrpSpPr>
        <p:grpSpPr>
          <a:xfrm>
            <a:off x="624155" y="1618298"/>
            <a:ext cx="504889" cy="261610"/>
            <a:chOff x="208087" y="1772816"/>
            <a:chExt cx="504889" cy="261610"/>
          </a:xfrm>
        </p:grpSpPr>
        <p:grpSp>
          <p:nvGrpSpPr>
            <p:cNvPr id="62" name="그룹 61"/>
            <p:cNvGrpSpPr/>
            <p:nvPr/>
          </p:nvGrpSpPr>
          <p:grpSpPr>
            <a:xfrm>
              <a:off x="208087" y="1772816"/>
              <a:ext cx="266420" cy="261610"/>
              <a:chOff x="322695" y="1837566"/>
              <a:chExt cx="266420" cy="261610"/>
            </a:xfrm>
          </p:grpSpPr>
          <p:sp>
            <p:nvSpPr>
              <p:cNvPr id="64" name="타원 63"/>
              <p:cNvSpPr/>
              <p:nvPr/>
            </p:nvSpPr>
            <p:spPr>
              <a:xfrm>
                <a:off x="339773" y="1859375"/>
                <a:ext cx="232265" cy="21799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322695" y="1837566"/>
                <a:ext cx="2664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b="1" dirty="0" smtClean="0">
                    <a:solidFill>
                      <a:schemeClr val="bg1"/>
                    </a:solidFill>
                  </a:rPr>
                  <a:t>1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63" name="직선 연결선 62"/>
            <p:cNvCxnSpPr/>
            <p:nvPr/>
          </p:nvCxnSpPr>
          <p:spPr>
            <a:xfrm>
              <a:off x="443994" y="1903621"/>
              <a:ext cx="268982" cy="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6" name="그룹 65"/>
          <p:cNvGrpSpPr/>
          <p:nvPr/>
        </p:nvGrpSpPr>
        <p:grpSpPr>
          <a:xfrm>
            <a:off x="635787" y="3045794"/>
            <a:ext cx="504889" cy="261610"/>
            <a:chOff x="208087" y="1772816"/>
            <a:chExt cx="504889" cy="261610"/>
          </a:xfrm>
        </p:grpSpPr>
        <p:grpSp>
          <p:nvGrpSpPr>
            <p:cNvPr id="67" name="그룹 66"/>
            <p:cNvGrpSpPr/>
            <p:nvPr/>
          </p:nvGrpSpPr>
          <p:grpSpPr>
            <a:xfrm>
              <a:off x="208087" y="1772816"/>
              <a:ext cx="266420" cy="261610"/>
              <a:chOff x="322695" y="1837566"/>
              <a:chExt cx="266420" cy="261610"/>
            </a:xfrm>
          </p:grpSpPr>
          <p:sp>
            <p:nvSpPr>
              <p:cNvPr id="69" name="타원 68"/>
              <p:cNvSpPr/>
              <p:nvPr/>
            </p:nvSpPr>
            <p:spPr>
              <a:xfrm>
                <a:off x="339773" y="1859375"/>
                <a:ext cx="232265" cy="21799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322695" y="1837566"/>
                <a:ext cx="2664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b="1" dirty="0" smtClean="0">
                    <a:solidFill>
                      <a:schemeClr val="bg1"/>
                    </a:solidFill>
                  </a:rPr>
                  <a:t>2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68" name="직선 연결선 67"/>
            <p:cNvCxnSpPr/>
            <p:nvPr/>
          </p:nvCxnSpPr>
          <p:spPr>
            <a:xfrm>
              <a:off x="443994" y="1903621"/>
              <a:ext cx="268982" cy="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1" name="그룹 90"/>
          <p:cNvGrpSpPr/>
          <p:nvPr/>
        </p:nvGrpSpPr>
        <p:grpSpPr>
          <a:xfrm>
            <a:off x="2914983" y="2591326"/>
            <a:ext cx="504889" cy="261610"/>
            <a:chOff x="208087" y="1772816"/>
            <a:chExt cx="504889" cy="261610"/>
          </a:xfrm>
        </p:grpSpPr>
        <p:grpSp>
          <p:nvGrpSpPr>
            <p:cNvPr id="92" name="그룹 91"/>
            <p:cNvGrpSpPr/>
            <p:nvPr/>
          </p:nvGrpSpPr>
          <p:grpSpPr>
            <a:xfrm>
              <a:off x="208087" y="1772816"/>
              <a:ext cx="266420" cy="261610"/>
              <a:chOff x="322695" y="1837566"/>
              <a:chExt cx="266420" cy="261610"/>
            </a:xfrm>
          </p:grpSpPr>
          <p:sp>
            <p:nvSpPr>
              <p:cNvPr id="94" name="타원 93"/>
              <p:cNvSpPr/>
              <p:nvPr/>
            </p:nvSpPr>
            <p:spPr>
              <a:xfrm>
                <a:off x="339773" y="1859375"/>
                <a:ext cx="232265" cy="21799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322695" y="1837566"/>
                <a:ext cx="2664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b="1" dirty="0" smtClean="0">
                    <a:solidFill>
                      <a:schemeClr val="bg1"/>
                    </a:solidFill>
                  </a:rPr>
                  <a:t>3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93" name="직선 연결선 92"/>
            <p:cNvCxnSpPr/>
            <p:nvPr/>
          </p:nvCxnSpPr>
          <p:spPr>
            <a:xfrm>
              <a:off x="443994" y="1903621"/>
              <a:ext cx="268982" cy="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6" name="그룹 95"/>
          <p:cNvGrpSpPr/>
          <p:nvPr/>
        </p:nvGrpSpPr>
        <p:grpSpPr>
          <a:xfrm>
            <a:off x="1935704" y="3717032"/>
            <a:ext cx="504889" cy="261610"/>
            <a:chOff x="208087" y="1772816"/>
            <a:chExt cx="504889" cy="261610"/>
          </a:xfrm>
        </p:grpSpPr>
        <p:grpSp>
          <p:nvGrpSpPr>
            <p:cNvPr id="97" name="그룹 96"/>
            <p:cNvGrpSpPr/>
            <p:nvPr/>
          </p:nvGrpSpPr>
          <p:grpSpPr>
            <a:xfrm>
              <a:off x="208087" y="1772816"/>
              <a:ext cx="266420" cy="261610"/>
              <a:chOff x="322695" y="1837566"/>
              <a:chExt cx="266420" cy="261610"/>
            </a:xfrm>
          </p:grpSpPr>
          <p:sp>
            <p:nvSpPr>
              <p:cNvPr id="99" name="타원 98"/>
              <p:cNvSpPr/>
              <p:nvPr/>
            </p:nvSpPr>
            <p:spPr>
              <a:xfrm>
                <a:off x="339773" y="1859375"/>
                <a:ext cx="232265" cy="21799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322695" y="1837566"/>
                <a:ext cx="2664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b="1" dirty="0" smtClean="0">
                    <a:solidFill>
                      <a:schemeClr val="bg1"/>
                    </a:solidFill>
                  </a:rPr>
                  <a:t>4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98" name="직선 연결선 97"/>
            <p:cNvCxnSpPr/>
            <p:nvPr/>
          </p:nvCxnSpPr>
          <p:spPr>
            <a:xfrm>
              <a:off x="443994" y="1903621"/>
              <a:ext cx="268982" cy="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2" name="그룹 101"/>
          <p:cNvGrpSpPr/>
          <p:nvPr/>
        </p:nvGrpSpPr>
        <p:grpSpPr>
          <a:xfrm>
            <a:off x="5109684" y="840513"/>
            <a:ext cx="504889" cy="261610"/>
            <a:chOff x="208087" y="1772816"/>
            <a:chExt cx="504889" cy="261610"/>
          </a:xfrm>
        </p:grpSpPr>
        <p:grpSp>
          <p:nvGrpSpPr>
            <p:cNvPr id="103" name="그룹 102"/>
            <p:cNvGrpSpPr/>
            <p:nvPr/>
          </p:nvGrpSpPr>
          <p:grpSpPr>
            <a:xfrm>
              <a:off x="208087" y="1772816"/>
              <a:ext cx="266420" cy="261610"/>
              <a:chOff x="322695" y="1837566"/>
              <a:chExt cx="266420" cy="261610"/>
            </a:xfrm>
          </p:grpSpPr>
          <p:sp>
            <p:nvSpPr>
              <p:cNvPr id="105" name="타원 104"/>
              <p:cNvSpPr/>
              <p:nvPr/>
            </p:nvSpPr>
            <p:spPr>
              <a:xfrm>
                <a:off x="339773" y="1859375"/>
                <a:ext cx="232265" cy="21799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322695" y="1837566"/>
                <a:ext cx="2664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b="1" dirty="0" smtClean="0">
                    <a:solidFill>
                      <a:schemeClr val="bg1"/>
                    </a:solidFill>
                  </a:rPr>
                  <a:t>1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104" name="직선 연결선 103"/>
            <p:cNvCxnSpPr/>
            <p:nvPr/>
          </p:nvCxnSpPr>
          <p:spPr>
            <a:xfrm>
              <a:off x="443994" y="1903621"/>
              <a:ext cx="268982" cy="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7" name="그룹 106"/>
          <p:cNvGrpSpPr/>
          <p:nvPr/>
        </p:nvGrpSpPr>
        <p:grpSpPr>
          <a:xfrm>
            <a:off x="5126762" y="1479507"/>
            <a:ext cx="504889" cy="261610"/>
            <a:chOff x="208087" y="1772816"/>
            <a:chExt cx="504889" cy="261610"/>
          </a:xfrm>
        </p:grpSpPr>
        <p:grpSp>
          <p:nvGrpSpPr>
            <p:cNvPr id="108" name="그룹 107"/>
            <p:cNvGrpSpPr/>
            <p:nvPr/>
          </p:nvGrpSpPr>
          <p:grpSpPr>
            <a:xfrm>
              <a:off x="208087" y="1772816"/>
              <a:ext cx="266420" cy="261610"/>
              <a:chOff x="322695" y="1837566"/>
              <a:chExt cx="266420" cy="261610"/>
            </a:xfrm>
          </p:grpSpPr>
          <p:sp>
            <p:nvSpPr>
              <p:cNvPr id="110" name="타원 109"/>
              <p:cNvSpPr/>
              <p:nvPr/>
            </p:nvSpPr>
            <p:spPr>
              <a:xfrm>
                <a:off x="339773" y="1859375"/>
                <a:ext cx="232265" cy="21799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322695" y="1837566"/>
                <a:ext cx="2664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b="1" dirty="0" smtClean="0">
                    <a:solidFill>
                      <a:schemeClr val="bg1"/>
                    </a:solidFill>
                  </a:rPr>
                  <a:t>2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109" name="직선 연결선 108"/>
            <p:cNvCxnSpPr/>
            <p:nvPr/>
          </p:nvCxnSpPr>
          <p:spPr>
            <a:xfrm>
              <a:off x="443994" y="1903621"/>
              <a:ext cx="268982" cy="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2" name="그룹 111"/>
          <p:cNvGrpSpPr/>
          <p:nvPr/>
        </p:nvGrpSpPr>
        <p:grpSpPr>
          <a:xfrm>
            <a:off x="8117964" y="1640107"/>
            <a:ext cx="504889" cy="261610"/>
            <a:chOff x="208087" y="1772816"/>
            <a:chExt cx="504889" cy="261610"/>
          </a:xfrm>
        </p:grpSpPr>
        <p:grpSp>
          <p:nvGrpSpPr>
            <p:cNvPr id="113" name="그룹 112"/>
            <p:cNvGrpSpPr/>
            <p:nvPr/>
          </p:nvGrpSpPr>
          <p:grpSpPr>
            <a:xfrm>
              <a:off x="208087" y="1772816"/>
              <a:ext cx="266420" cy="261610"/>
              <a:chOff x="322695" y="1837566"/>
              <a:chExt cx="266420" cy="261610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339773" y="1859375"/>
                <a:ext cx="232265" cy="21799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322695" y="1837566"/>
                <a:ext cx="2664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b="1" dirty="0" smtClean="0">
                    <a:solidFill>
                      <a:schemeClr val="bg1"/>
                    </a:solidFill>
                  </a:rPr>
                  <a:t>3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114" name="직선 연결선 113"/>
            <p:cNvCxnSpPr/>
            <p:nvPr/>
          </p:nvCxnSpPr>
          <p:spPr>
            <a:xfrm>
              <a:off x="443994" y="1903621"/>
              <a:ext cx="268982" cy="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73" name="직사각형 72"/>
          <p:cNvSpPr/>
          <p:nvPr/>
        </p:nvSpPr>
        <p:spPr>
          <a:xfrm>
            <a:off x="179512" y="152515"/>
            <a:ext cx="36724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Gotham Medium" pitchFamily="2" charset="0"/>
              </a:rPr>
              <a:t>PROTOTYPE(Android Tablet 9 1024 X 768)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Gotham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02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38918" y="1692677"/>
            <a:ext cx="285081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 smtClean="0">
                <a:solidFill>
                  <a:schemeClr val="bg1"/>
                </a:solidFill>
                <a:latin typeface="Gotham Medium" pitchFamily="2" charset="0"/>
              </a:rPr>
              <a:t>I</a:t>
            </a:r>
          </a:p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Gotham Medium" pitchFamily="2" charset="0"/>
              </a:rPr>
              <a:t>Discover &amp; Design</a:t>
            </a:r>
          </a:p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Gotham Medium" pitchFamily="2" charset="0"/>
              </a:rPr>
              <a:t>User </a:t>
            </a:r>
            <a:r>
              <a:rPr lang="en-US" altLang="ko-KR" sz="1200" b="1" dirty="0" err="1">
                <a:solidFill>
                  <a:schemeClr val="bg1"/>
                </a:solidFill>
                <a:latin typeface="Gotham Medium" pitchFamily="2" charset="0"/>
              </a:rPr>
              <a:t>e</a:t>
            </a:r>
            <a:r>
              <a:rPr lang="en-US" altLang="ko-KR" sz="1200" b="1" dirty="0" err="1" smtClean="0">
                <a:solidFill>
                  <a:schemeClr val="bg1"/>
                </a:solidFill>
                <a:latin typeface="Gotham Medium" pitchFamily="2" charset="0"/>
              </a:rPr>
              <a:t>Xperience</a:t>
            </a:r>
            <a:endParaRPr lang="en-US" altLang="ko-KR" sz="1200" b="1" dirty="0" smtClean="0">
              <a:solidFill>
                <a:schemeClr val="bg1"/>
              </a:solidFill>
              <a:latin typeface="Gotham Medium" pitchFamily="2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404520" y="2708920"/>
            <a:ext cx="2319608" cy="2377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en-US" altLang="ko-KR" sz="1100" b="1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Summary </a:t>
            </a:r>
            <a:r>
              <a:rPr lang="en-US" altLang="ko-KR" sz="1100" b="1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</a:t>
            </a: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eport -</a:t>
            </a:r>
          </a:p>
          <a:p>
            <a:pPr algn="ctr">
              <a:lnSpc>
                <a:spcPct val="150000"/>
              </a:lnSpc>
            </a:pPr>
            <a:endParaRPr lang="en-US" altLang="ko-KR" sz="1100" b="1" dirty="0" smtClean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1. Mobile App </a:t>
            </a:r>
            <a:r>
              <a:rPr lang="en-US" altLang="ko-KR" sz="11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Planning</a:t>
            </a:r>
            <a:endParaRPr lang="en-US" altLang="ko-KR" sz="1100" dirty="0" smtClean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1100" dirty="0" err="1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게스트하우스</a:t>
            </a:r>
            <a:r>
              <a:rPr lang="ko-KR" altLang="en-US" sz="11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 </a:t>
            </a:r>
            <a:r>
              <a:rPr lang="ko-KR" altLang="en-US" sz="1100" dirty="0" err="1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1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</a:t>
            </a:r>
            <a:endParaRPr lang="en-US" altLang="ko-KR" sz="1100" dirty="0" smtClean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11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스마트 </a:t>
            </a:r>
            <a:r>
              <a:rPr lang="ko-KR" altLang="en-US" sz="1100" dirty="0" err="1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메뉴판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100" dirty="0" err="1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1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</a:t>
            </a:r>
            <a:endParaRPr lang="en-US" altLang="ko-KR" sz="1100" dirty="0" smtClean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en-US" altLang="ko-KR" sz="11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100" dirty="0" err="1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반려동물</a:t>
            </a:r>
            <a:r>
              <a:rPr lang="ko-KR" altLang="en-US" sz="11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100" dirty="0" err="1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종합센터</a:t>
            </a:r>
            <a:r>
              <a:rPr lang="ko-KR" altLang="en-US" sz="11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1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</a:t>
            </a:r>
            <a:endParaRPr lang="en-US" altLang="ko-KR" sz="1100" dirty="0" smtClean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</a:t>
            </a:r>
            <a:r>
              <a:rPr lang="en-US" altLang="ko-KR" sz="11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T-world </a:t>
            </a:r>
            <a:r>
              <a:rPr lang="ko-KR" altLang="en-US" sz="1100" dirty="0" err="1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</a:t>
            </a:r>
            <a:r>
              <a:rPr lang="ko-KR" altLang="en-US" sz="11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100" dirty="0" err="1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사용성</a:t>
            </a:r>
            <a:r>
              <a:rPr lang="ko-KR" altLang="en-US" sz="11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개선</a:t>
            </a:r>
            <a:endParaRPr lang="en-US" altLang="ko-KR" sz="1100" dirty="0" smtClean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 </a:t>
            </a:r>
            <a:r>
              <a:rPr lang="ko-KR" altLang="en-US" sz="11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산학</a:t>
            </a: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1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인턴 프로젝트</a:t>
            </a:r>
            <a:endParaRPr lang="en-US" altLang="ko-KR" sz="1100" dirty="0" smtClean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r>
              <a:rPr lang="en-US" altLang="ko-KR" sz="11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1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</a:t>
            </a:r>
            <a:r>
              <a:rPr lang="en-US" altLang="ko-KR" sz="11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100" dirty="0" smtClean="0">
                <a:solidFill>
                  <a:schemeClr val="bg1">
                    <a:lumMod val="9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 프로젝트</a:t>
            </a:r>
            <a:endParaRPr lang="en-US" altLang="ko-KR" sz="1100" dirty="0" smtClean="0">
              <a:solidFill>
                <a:schemeClr val="bg1">
                  <a:lumMod val="9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918" y="1904378"/>
            <a:ext cx="282963" cy="37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9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2" descr="F:\내자료모음_취_업\CDC\포트폴리오\outback-ft-myers-evening-1200xx1800-1013-0-10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548681"/>
            <a:ext cx="9144000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직사각형 102"/>
          <p:cNvSpPr/>
          <p:nvPr/>
        </p:nvSpPr>
        <p:spPr>
          <a:xfrm>
            <a:off x="0" y="0"/>
            <a:ext cx="9144000" cy="5486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4" name="직사각형 103"/>
          <p:cNvSpPr/>
          <p:nvPr/>
        </p:nvSpPr>
        <p:spPr>
          <a:xfrm>
            <a:off x="0" y="4293098"/>
            <a:ext cx="9143999" cy="256490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직사각형 79"/>
          <p:cNvSpPr/>
          <p:nvPr/>
        </p:nvSpPr>
        <p:spPr>
          <a:xfrm>
            <a:off x="199390" y="4365104"/>
            <a:ext cx="63991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추가요청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519870" y="4365104"/>
            <a:ext cx="7722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커뮤니티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67" name="직선 연결선 66"/>
          <p:cNvCxnSpPr/>
          <p:nvPr/>
        </p:nvCxnSpPr>
        <p:spPr>
          <a:xfrm>
            <a:off x="288476" y="4653136"/>
            <a:ext cx="37993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4608956" y="4653136"/>
            <a:ext cx="37993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4608956" y="4653136"/>
            <a:ext cx="37993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288476" y="4653136"/>
            <a:ext cx="379934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직사각형 101"/>
          <p:cNvSpPr/>
          <p:nvPr/>
        </p:nvSpPr>
        <p:spPr>
          <a:xfrm>
            <a:off x="369862" y="4786322"/>
            <a:ext cx="331372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>
                <a:latin typeface="나눔바른고딕" pitchFamily="50" charset="-127"/>
                <a:ea typeface="나눔바른고딕" pitchFamily="50" charset="-127"/>
              </a:rPr>
              <a:t>바쁜 종업원을 기다릴 필요 없이 버튼 하나로 추가 서비스 요청이 가능</a:t>
            </a:r>
            <a:endParaRPr lang="en-US" altLang="ko-KR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5" name="타원 104"/>
          <p:cNvSpPr/>
          <p:nvPr/>
        </p:nvSpPr>
        <p:spPr>
          <a:xfrm>
            <a:off x="272849" y="4829738"/>
            <a:ext cx="144000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23366" y="4794016"/>
            <a:ext cx="2439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1</a:t>
            </a:r>
            <a:endParaRPr lang="ko-KR" altLang="en-US" sz="8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144" name="그룹 143"/>
          <p:cNvGrpSpPr/>
          <p:nvPr/>
        </p:nvGrpSpPr>
        <p:grpSpPr>
          <a:xfrm>
            <a:off x="4542183" y="4786322"/>
            <a:ext cx="2955278" cy="230832"/>
            <a:chOff x="223366" y="4786322"/>
            <a:chExt cx="2955278" cy="230832"/>
          </a:xfrm>
        </p:grpSpPr>
        <p:sp>
          <p:nvSpPr>
            <p:cNvPr id="145" name="직사각형 144"/>
            <p:cNvSpPr/>
            <p:nvPr/>
          </p:nvSpPr>
          <p:spPr>
            <a:xfrm>
              <a:off x="369862" y="4786322"/>
              <a:ext cx="2808782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900" dirty="0">
                  <a:latin typeface="나눔바른고딕" pitchFamily="50" charset="-127"/>
                  <a:ea typeface="나눔바른고딕" pitchFamily="50" charset="-127"/>
                </a:rPr>
                <a:t>저렴하게 먹는 팁</a:t>
              </a:r>
              <a:r>
                <a:rPr lang="en-US" altLang="ko-KR" sz="900" dirty="0">
                  <a:latin typeface="나눔바른고딕" pitchFamily="50" charset="-127"/>
                  <a:ea typeface="나눔바른고딕" pitchFamily="50" charset="-127"/>
                </a:rPr>
                <a:t>, </a:t>
              </a:r>
              <a:r>
                <a:rPr lang="ko-KR" altLang="en-US" sz="900" dirty="0">
                  <a:latin typeface="나눔바른고딕" pitchFamily="50" charset="-127"/>
                  <a:ea typeface="나눔바른고딕" pitchFamily="50" charset="-127"/>
                </a:rPr>
                <a:t>인기 메뉴 소개 등 유용한 정보들을 소개</a:t>
              </a:r>
              <a:endParaRPr lang="en-US" altLang="ko-KR" sz="900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46" name="타원 145"/>
            <p:cNvSpPr/>
            <p:nvPr/>
          </p:nvSpPr>
          <p:spPr>
            <a:xfrm>
              <a:off x="272849" y="4829738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223366" y="4794016"/>
              <a:ext cx="2439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1</a:t>
              </a:r>
              <a:endParaRPr lang="ko-KR" altLang="en-US" sz="8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148" name="그룹 147"/>
          <p:cNvGrpSpPr/>
          <p:nvPr/>
        </p:nvGrpSpPr>
        <p:grpSpPr>
          <a:xfrm>
            <a:off x="4542183" y="5118112"/>
            <a:ext cx="2570558" cy="230832"/>
            <a:chOff x="223366" y="5128360"/>
            <a:chExt cx="2570558" cy="230832"/>
          </a:xfrm>
        </p:grpSpPr>
        <p:sp>
          <p:nvSpPr>
            <p:cNvPr id="149" name="직사각형 148"/>
            <p:cNvSpPr/>
            <p:nvPr/>
          </p:nvSpPr>
          <p:spPr>
            <a:xfrm>
              <a:off x="369862" y="5128360"/>
              <a:ext cx="2424062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900" dirty="0">
                  <a:latin typeface="나눔바른고딕" pitchFamily="50" charset="-127"/>
                  <a:ea typeface="나눔바른고딕" pitchFamily="50" charset="-127"/>
                </a:rPr>
                <a:t>레스토랑 이용 </a:t>
              </a:r>
              <a:r>
                <a:rPr lang="ko-KR" altLang="en-US" sz="900" dirty="0" smtClean="0">
                  <a:latin typeface="나눔바른고딕" pitchFamily="50" charset="-127"/>
                  <a:ea typeface="나눔바른고딕" pitchFamily="50" charset="-127"/>
                </a:rPr>
                <a:t>후기를 참고하고나 작성할 수 있다</a:t>
              </a:r>
              <a:r>
                <a:rPr lang="en-US" altLang="ko-KR" sz="900" dirty="0" smtClean="0">
                  <a:latin typeface="나눔바른고딕" pitchFamily="50" charset="-127"/>
                  <a:ea typeface="나눔바른고딕" pitchFamily="50" charset="-127"/>
                </a:rPr>
                <a:t>.</a:t>
              </a:r>
              <a:endParaRPr lang="en-US" altLang="ko-KR" sz="900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50" name="타원 149"/>
            <p:cNvSpPr/>
            <p:nvPr/>
          </p:nvSpPr>
          <p:spPr>
            <a:xfrm>
              <a:off x="272849" y="5171776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51" name="직사각형 150"/>
            <p:cNvSpPr/>
            <p:nvPr/>
          </p:nvSpPr>
          <p:spPr>
            <a:xfrm>
              <a:off x="223366" y="5136054"/>
              <a:ext cx="24397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2</a:t>
              </a:r>
              <a:endParaRPr lang="ko-KR" altLang="en-US" sz="8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152" name="그룹 151"/>
          <p:cNvGrpSpPr/>
          <p:nvPr/>
        </p:nvGrpSpPr>
        <p:grpSpPr>
          <a:xfrm>
            <a:off x="4542183" y="5449902"/>
            <a:ext cx="1801116" cy="230832"/>
            <a:chOff x="223366" y="5470398"/>
            <a:chExt cx="1801116" cy="230832"/>
          </a:xfrm>
        </p:grpSpPr>
        <p:sp>
          <p:nvSpPr>
            <p:cNvPr id="153" name="직사각형 152"/>
            <p:cNvSpPr/>
            <p:nvPr/>
          </p:nvSpPr>
          <p:spPr>
            <a:xfrm>
              <a:off x="369862" y="5470398"/>
              <a:ext cx="1654620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900" dirty="0" smtClean="0">
                  <a:latin typeface="나눔바른고딕" pitchFamily="50" charset="-127"/>
                  <a:ea typeface="나눔바른고딕" pitchFamily="50" charset="-127"/>
                </a:rPr>
                <a:t>할인 및 이벤트 소식이 올라온다</a:t>
              </a:r>
              <a:r>
                <a:rPr lang="en-US" altLang="ko-KR" sz="900" dirty="0" smtClean="0">
                  <a:latin typeface="나눔바른고딕" pitchFamily="50" charset="-127"/>
                  <a:ea typeface="나눔바른고딕" pitchFamily="50" charset="-127"/>
                </a:rPr>
                <a:t>.</a:t>
              </a:r>
              <a:endParaRPr lang="en-US" altLang="ko-KR" sz="900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54" name="타원 153"/>
            <p:cNvSpPr/>
            <p:nvPr/>
          </p:nvSpPr>
          <p:spPr>
            <a:xfrm>
              <a:off x="272849" y="5513814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223366" y="5478092"/>
              <a:ext cx="24397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3</a:t>
              </a:r>
              <a:endParaRPr lang="ko-KR" altLang="en-US" sz="8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156" name="그룹 155"/>
          <p:cNvGrpSpPr/>
          <p:nvPr/>
        </p:nvGrpSpPr>
        <p:grpSpPr>
          <a:xfrm>
            <a:off x="4542183" y="5781692"/>
            <a:ext cx="2998559" cy="230832"/>
            <a:chOff x="223366" y="5812436"/>
            <a:chExt cx="2998559" cy="230832"/>
          </a:xfrm>
        </p:grpSpPr>
        <p:sp>
          <p:nvSpPr>
            <p:cNvPr id="157" name="직사각형 156"/>
            <p:cNvSpPr/>
            <p:nvPr/>
          </p:nvSpPr>
          <p:spPr>
            <a:xfrm>
              <a:off x="369862" y="5812436"/>
              <a:ext cx="2852063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900" dirty="0">
                  <a:latin typeface="나눔바른고딕" pitchFamily="50" charset="-127"/>
                  <a:ea typeface="나눔바른고딕" pitchFamily="50" charset="-127"/>
                </a:rPr>
                <a:t>직원 칭찬 기능을 제공하여 직원들의 근무 의욕을 향상 시킴</a:t>
              </a:r>
              <a:endParaRPr lang="en-US" altLang="ko-KR" sz="900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58" name="타원 157"/>
            <p:cNvSpPr/>
            <p:nvPr/>
          </p:nvSpPr>
          <p:spPr>
            <a:xfrm>
              <a:off x="272849" y="5855852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223366" y="5820130"/>
              <a:ext cx="24397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4</a:t>
              </a:r>
              <a:endParaRPr lang="ko-KR" altLang="en-US" sz="8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160" name="그룹 159"/>
          <p:cNvGrpSpPr/>
          <p:nvPr/>
        </p:nvGrpSpPr>
        <p:grpSpPr>
          <a:xfrm>
            <a:off x="4542183" y="6113482"/>
            <a:ext cx="2895967" cy="230832"/>
            <a:chOff x="223366" y="6154474"/>
            <a:chExt cx="2895967" cy="230832"/>
          </a:xfrm>
        </p:grpSpPr>
        <p:sp>
          <p:nvSpPr>
            <p:cNvPr id="161" name="직사각형 160"/>
            <p:cNvSpPr/>
            <p:nvPr/>
          </p:nvSpPr>
          <p:spPr>
            <a:xfrm>
              <a:off x="369862" y="6154474"/>
              <a:ext cx="2749471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900" dirty="0">
                  <a:latin typeface="나눔바른고딕" pitchFamily="50" charset="-127"/>
                  <a:ea typeface="나눔바른고딕" pitchFamily="50" charset="-127"/>
                </a:rPr>
                <a:t>귀찮아 미룰 수 있는 </a:t>
              </a:r>
              <a:r>
                <a:rPr lang="ko-KR" altLang="en-US" sz="900" dirty="0" err="1">
                  <a:latin typeface="나눔바른고딕" pitchFamily="50" charset="-127"/>
                  <a:ea typeface="나눔바른고딕" pitchFamily="50" charset="-127"/>
                </a:rPr>
                <a:t>불만사항을</a:t>
              </a:r>
              <a:r>
                <a:rPr lang="ko-KR" altLang="en-US" sz="900" dirty="0">
                  <a:latin typeface="나눔바른고딕" pitchFamily="50" charset="-127"/>
                  <a:ea typeface="나눔바른고딕" pitchFamily="50" charset="-127"/>
                </a:rPr>
                <a:t> 현장에서 바로 접수 </a:t>
              </a:r>
              <a:r>
                <a:rPr lang="ko-KR" altLang="en-US" sz="900" dirty="0" smtClean="0">
                  <a:latin typeface="나눔바른고딕" pitchFamily="50" charset="-127"/>
                  <a:ea typeface="나눔바른고딕" pitchFamily="50" charset="-127"/>
                </a:rPr>
                <a:t>가능</a:t>
              </a:r>
              <a:endParaRPr lang="en-US" altLang="ko-KR" sz="900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62" name="타원 161"/>
            <p:cNvSpPr/>
            <p:nvPr/>
          </p:nvSpPr>
          <p:spPr>
            <a:xfrm>
              <a:off x="272849" y="6197890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163" name="직사각형 162"/>
            <p:cNvSpPr/>
            <p:nvPr/>
          </p:nvSpPr>
          <p:spPr>
            <a:xfrm>
              <a:off x="223366" y="6162168"/>
              <a:ext cx="24397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5</a:t>
              </a:r>
              <a:endParaRPr lang="ko-KR" altLang="en-US" sz="8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pic>
        <p:nvPicPr>
          <p:cNvPr id="78" name="그림 7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92" y="840513"/>
            <a:ext cx="4320000" cy="3239999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840513"/>
            <a:ext cx="4320000" cy="3239999"/>
          </a:xfrm>
          <a:prstGeom prst="rect">
            <a:avLst/>
          </a:prstGeom>
        </p:spPr>
      </p:pic>
      <p:grpSp>
        <p:nvGrpSpPr>
          <p:cNvPr id="62" name="그룹 61"/>
          <p:cNvGrpSpPr/>
          <p:nvPr/>
        </p:nvGrpSpPr>
        <p:grpSpPr>
          <a:xfrm>
            <a:off x="657416" y="1511527"/>
            <a:ext cx="504889" cy="261610"/>
            <a:chOff x="208087" y="1772816"/>
            <a:chExt cx="504889" cy="261610"/>
          </a:xfrm>
        </p:grpSpPr>
        <p:grpSp>
          <p:nvGrpSpPr>
            <p:cNvPr id="63" name="그룹 62"/>
            <p:cNvGrpSpPr/>
            <p:nvPr/>
          </p:nvGrpSpPr>
          <p:grpSpPr>
            <a:xfrm>
              <a:off x="208087" y="1772816"/>
              <a:ext cx="266420" cy="261610"/>
              <a:chOff x="322695" y="1837566"/>
              <a:chExt cx="266420" cy="261610"/>
            </a:xfrm>
          </p:grpSpPr>
          <p:sp>
            <p:nvSpPr>
              <p:cNvPr id="65" name="타원 64"/>
              <p:cNvSpPr/>
              <p:nvPr/>
            </p:nvSpPr>
            <p:spPr>
              <a:xfrm>
                <a:off x="339773" y="1859375"/>
                <a:ext cx="232265" cy="21799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322695" y="1837566"/>
                <a:ext cx="2664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b="1" dirty="0" smtClean="0">
                    <a:solidFill>
                      <a:schemeClr val="bg1"/>
                    </a:solidFill>
                  </a:rPr>
                  <a:t>1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64" name="직선 연결선 63"/>
            <p:cNvCxnSpPr/>
            <p:nvPr/>
          </p:nvCxnSpPr>
          <p:spPr>
            <a:xfrm>
              <a:off x="443994" y="1903621"/>
              <a:ext cx="268982" cy="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8" name="그룹 67"/>
          <p:cNvGrpSpPr/>
          <p:nvPr/>
        </p:nvGrpSpPr>
        <p:grpSpPr>
          <a:xfrm>
            <a:off x="5083315" y="1249917"/>
            <a:ext cx="504889" cy="261610"/>
            <a:chOff x="208087" y="1772816"/>
            <a:chExt cx="504889" cy="261610"/>
          </a:xfrm>
        </p:grpSpPr>
        <p:grpSp>
          <p:nvGrpSpPr>
            <p:cNvPr id="69" name="그룹 68"/>
            <p:cNvGrpSpPr/>
            <p:nvPr/>
          </p:nvGrpSpPr>
          <p:grpSpPr>
            <a:xfrm>
              <a:off x="208087" y="1772816"/>
              <a:ext cx="266420" cy="261610"/>
              <a:chOff x="322695" y="1837566"/>
              <a:chExt cx="266420" cy="261610"/>
            </a:xfrm>
          </p:grpSpPr>
          <p:sp>
            <p:nvSpPr>
              <p:cNvPr id="71" name="타원 70"/>
              <p:cNvSpPr/>
              <p:nvPr/>
            </p:nvSpPr>
            <p:spPr>
              <a:xfrm>
                <a:off x="339773" y="1859375"/>
                <a:ext cx="232265" cy="21799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322695" y="1837566"/>
                <a:ext cx="2664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b="1" dirty="0" smtClean="0">
                    <a:solidFill>
                      <a:schemeClr val="bg1"/>
                    </a:solidFill>
                  </a:rPr>
                  <a:t>1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70" name="직선 연결선 69"/>
            <p:cNvCxnSpPr/>
            <p:nvPr/>
          </p:nvCxnSpPr>
          <p:spPr>
            <a:xfrm>
              <a:off x="443994" y="1903621"/>
              <a:ext cx="268982" cy="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3" name="그룹 72"/>
          <p:cNvGrpSpPr/>
          <p:nvPr/>
        </p:nvGrpSpPr>
        <p:grpSpPr>
          <a:xfrm>
            <a:off x="6808326" y="1617299"/>
            <a:ext cx="504889" cy="261610"/>
            <a:chOff x="208087" y="1772816"/>
            <a:chExt cx="504889" cy="261610"/>
          </a:xfrm>
        </p:grpSpPr>
        <p:grpSp>
          <p:nvGrpSpPr>
            <p:cNvPr id="74" name="그룹 73"/>
            <p:cNvGrpSpPr/>
            <p:nvPr/>
          </p:nvGrpSpPr>
          <p:grpSpPr>
            <a:xfrm>
              <a:off x="208087" y="1772816"/>
              <a:ext cx="266420" cy="261610"/>
              <a:chOff x="322695" y="1837566"/>
              <a:chExt cx="266420" cy="261610"/>
            </a:xfrm>
          </p:grpSpPr>
          <p:sp>
            <p:nvSpPr>
              <p:cNvPr id="76" name="타원 75"/>
              <p:cNvSpPr/>
              <p:nvPr/>
            </p:nvSpPr>
            <p:spPr>
              <a:xfrm>
                <a:off x="339773" y="1859375"/>
                <a:ext cx="232265" cy="21799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322695" y="1837566"/>
                <a:ext cx="2664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b="1" dirty="0" smtClean="0">
                    <a:solidFill>
                      <a:schemeClr val="bg1"/>
                    </a:solidFill>
                  </a:rPr>
                  <a:t>2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75" name="직선 연결선 74"/>
            <p:cNvCxnSpPr/>
            <p:nvPr/>
          </p:nvCxnSpPr>
          <p:spPr>
            <a:xfrm>
              <a:off x="443994" y="1903621"/>
              <a:ext cx="268982" cy="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3" name="그룹 82"/>
          <p:cNvGrpSpPr/>
          <p:nvPr/>
        </p:nvGrpSpPr>
        <p:grpSpPr>
          <a:xfrm>
            <a:off x="6290002" y="2969938"/>
            <a:ext cx="518324" cy="261610"/>
            <a:chOff x="-43817" y="1772816"/>
            <a:chExt cx="518324" cy="261610"/>
          </a:xfrm>
        </p:grpSpPr>
        <p:grpSp>
          <p:nvGrpSpPr>
            <p:cNvPr id="84" name="그룹 83"/>
            <p:cNvGrpSpPr/>
            <p:nvPr/>
          </p:nvGrpSpPr>
          <p:grpSpPr>
            <a:xfrm>
              <a:off x="208087" y="1772816"/>
              <a:ext cx="266420" cy="261610"/>
              <a:chOff x="322695" y="1837566"/>
              <a:chExt cx="266420" cy="261610"/>
            </a:xfrm>
          </p:grpSpPr>
          <p:sp>
            <p:nvSpPr>
              <p:cNvPr id="86" name="타원 85"/>
              <p:cNvSpPr/>
              <p:nvPr/>
            </p:nvSpPr>
            <p:spPr>
              <a:xfrm>
                <a:off x="339773" y="1859375"/>
                <a:ext cx="232265" cy="21799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322695" y="1837566"/>
                <a:ext cx="2664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b="1" dirty="0" smtClean="0">
                    <a:solidFill>
                      <a:schemeClr val="bg1"/>
                    </a:solidFill>
                  </a:rPr>
                  <a:t>3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85" name="직선 연결선 84"/>
            <p:cNvCxnSpPr/>
            <p:nvPr/>
          </p:nvCxnSpPr>
          <p:spPr>
            <a:xfrm>
              <a:off x="-43817" y="1903621"/>
              <a:ext cx="268982" cy="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88" name="그룹 87"/>
          <p:cNvGrpSpPr/>
          <p:nvPr/>
        </p:nvGrpSpPr>
        <p:grpSpPr>
          <a:xfrm>
            <a:off x="8625675" y="3464020"/>
            <a:ext cx="518324" cy="261610"/>
            <a:chOff x="-43817" y="1772816"/>
            <a:chExt cx="518324" cy="261610"/>
          </a:xfrm>
        </p:grpSpPr>
        <p:grpSp>
          <p:nvGrpSpPr>
            <p:cNvPr id="89" name="그룹 88"/>
            <p:cNvGrpSpPr/>
            <p:nvPr/>
          </p:nvGrpSpPr>
          <p:grpSpPr>
            <a:xfrm>
              <a:off x="208087" y="1772816"/>
              <a:ext cx="266420" cy="261610"/>
              <a:chOff x="322695" y="1837566"/>
              <a:chExt cx="266420" cy="261610"/>
            </a:xfrm>
          </p:grpSpPr>
          <p:sp>
            <p:nvSpPr>
              <p:cNvPr id="91" name="타원 90"/>
              <p:cNvSpPr/>
              <p:nvPr/>
            </p:nvSpPr>
            <p:spPr>
              <a:xfrm>
                <a:off x="339773" y="1859375"/>
                <a:ext cx="232265" cy="21799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322695" y="1837566"/>
                <a:ext cx="2664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b="1" dirty="0" smtClean="0">
                    <a:solidFill>
                      <a:schemeClr val="bg1"/>
                    </a:solidFill>
                  </a:rPr>
                  <a:t>5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90" name="직선 연결선 89"/>
            <p:cNvCxnSpPr/>
            <p:nvPr/>
          </p:nvCxnSpPr>
          <p:spPr>
            <a:xfrm>
              <a:off x="-43817" y="1903621"/>
              <a:ext cx="268982" cy="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93" name="그룹 92"/>
          <p:cNvGrpSpPr/>
          <p:nvPr/>
        </p:nvGrpSpPr>
        <p:grpSpPr>
          <a:xfrm>
            <a:off x="6960795" y="2730137"/>
            <a:ext cx="504889" cy="261610"/>
            <a:chOff x="208087" y="1772816"/>
            <a:chExt cx="504889" cy="261610"/>
          </a:xfrm>
        </p:grpSpPr>
        <p:grpSp>
          <p:nvGrpSpPr>
            <p:cNvPr id="94" name="그룹 93"/>
            <p:cNvGrpSpPr/>
            <p:nvPr/>
          </p:nvGrpSpPr>
          <p:grpSpPr>
            <a:xfrm>
              <a:off x="208087" y="1772816"/>
              <a:ext cx="266420" cy="261610"/>
              <a:chOff x="322695" y="1837566"/>
              <a:chExt cx="266420" cy="261610"/>
            </a:xfrm>
          </p:grpSpPr>
          <p:sp>
            <p:nvSpPr>
              <p:cNvPr id="96" name="타원 95"/>
              <p:cNvSpPr/>
              <p:nvPr/>
            </p:nvSpPr>
            <p:spPr>
              <a:xfrm>
                <a:off x="339773" y="1859375"/>
                <a:ext cx="232265" cy="21799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322695" y="1837566"/>
                <a:ext cx="266420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b="1" dirty="0" smtClean="0">
                    <a:solidFill>
                      <a:schemeClr val="bg1"/>
                    </a:solidFill>
                  </a:rPr>
                  <a:t>4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95" name="직선 연결선 94"/>
            <p:cNvCxnSpPr/>
            <p:nvPr/>
          </p:nvCxnSpPr>
          <p:spPr>
            <a:xfrm>
              <a:off x="443994" y="1903621"/>
              <a:ext cx="268982" cy="0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8" name="직사각형 97"/>
          <p:cNvSpPr/>
          <p:nvPr/>
        </p:nvSpPr>
        <p:spPr>
          <a:xfrm>
            <a:off x="179512" y="152515"/>
            <a:ext cx="367240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chemeClr val="bg1">
                    <a:lumMod val="50000"/>
                  </a:schemeClr>
                </a:solidFill>
                <a:latin typeface="Gotham Medium" pitchFamily="2" charset="0"/>
              </a:rPr>
              <a:t>PROTOTYPE(Android Tablet 9 1024 X 768)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Gotham Medium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40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2" descr="F:\내자료모음_취_업\CDC\포트폴리오\outback-ft-myers-evening-1200xx1800-1013-0-10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27384"/>
            <a:ext cx="9144000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79512" y="152515"/>
            <a:ext cx="27089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Gotham Medium" pitchFamily="2" charset="0"/>
              </a:rPr>
              <a:t>STORY BOARD</a:t>
            </a:r>
            <a:endParaRPr lang="en-US" altLang="ko-KR" sz="1000" dirty="0">
              <a:solidFill>
                <a:schemeClr val="bg1">
                  <a:lumMod val="75000"/>
                </a:schemeClr>
              </a:solidFill>
              <a:latin typeface="Gotham Medium" pitchFamily="2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0" y="2924944"/>
            <a:ext cx="9143999" cy="2196023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4" name="Image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499" y="3140967"/>
            <a:ext cx="1800022" cy="1440000"/>
          </a:xfrm>
          <a:prstGeom prst="rect">
            <a:avLst/>
          </a:prstGeom>
        </p:spPr>
      </p:pic>
      <p:sp>
        <p:nvSpPr>
          <p:cNvPr id="55" name="직사각형 54"/>
          <p:cNvSpPr/>
          <p:nvPr/>
        </p:nvSpPr>
        <p:spPr>
          <a:xfrm>
            <a:off x="1624499" y="2924944"/>
            <a:ext cx="1800000" cy="216023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latin typeface="나눔바른고딕" pitchFamily="50" charset="-127"/>
                <a:ea typeface="나눔바른고딕" pitchFamily="50" charset="-127"/>
              </a:rPr>
              <a:t>1. </a:t>
            </a:r>
            <a:r>
              <a:rPr lang="ko-KR" altLang="en-US" sz="900" dirty="0" smtClean="0">
                <a:latin typeface="나눔바른고딕" pitchFamily="50" charset="-127"/>
                <a:ea typeface="나눔바른고딕" pitchFamily="50" charset="-127"/>
              </a:rPr>
              <a:t>문제 배경</a:t>
            </a:r>
            <a:endParaRPr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1624499" y="4580967"/>
            <a:ext cx="1800000" cy="54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홍길동은 취업 축하의 </a:t>
            </a: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자리로 친구들과 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레스토랑을 </a:t>
            </a: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찾았다</a:t>
            </a:r>
            <a:r>
              <a:rPr lang="en-US" altLang="ko-KR" sz="850" dirty="0"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벌써부터 </a:t>
            </a: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결제 및 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메뉴에 </a:t>
            </a: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대한 압박감이 몰려온다</a:t>
            </a:r>
            <a:r>
              <a:rPr lang="en-US" altLang="ko-KR" sz="850" dirty="0"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pic>
        <p:nvPicPr>
          <p:cNvPr id="59" name="Image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508" y="3140967"/>
            <a:ext cx="1800011" cy="1440000"/>
          </a:xfrm>
          <a:prstGeom prst="rect">
            <a:avLst/>
          </a:prstGeom>
        </p:spPr>
      </p:pic>
      <p:sp>
        <p:nvSpPr>
          <p:cNvPr id="60" name="직사각형 59"/>
          <p:cNvSpPr/>
          <p:nvPr/>
        </p:nvSpPr>
        <p:spPr>
          <a:xfrm>
            <a:off x="5224521" y="2924944"/>
            <a:ext cx="1800000" cy="216023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latin typeface="나눔바른고딕" pitchFamily="50" charset="-127"/>
                <a:ea typeface="나눔바른고딕" pitchFamily="50" charset="-127"/>
              </a:rPr>
              <a:t>3. </a:t>
            </a:r>
            <a:r>
              <a:rPr lang="ko-KR" altLang="en-US" sz="900" dirty="0" smtClean="0">
                <a:latin typeface="나눔바른고딕" pitchFamily="50" charset="-127"/>
                <a:ea typeface="나눔바른고딕" pitchFamily="50" charset="-127"/>
              </a:rPr>
              <a:t>솔루션</a:t>
            </a:r>
            <a:endParaRPr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224521" y="4580967"/>
            <a:ext cx="1800000" cy="54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베지터리안 전용 메뉴를 통해 문제를 해결한다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메뉴를 추가할 때 마다 자동으로 계산되고 할인까지 적용된다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.</a:t>
            </a:r>
            <a:endParaRPr lang="en-US" altLang="ko-KR" sz="85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63" name="Image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521" y="3140967"/>
            <a:ext cx="1801086" cy="1440000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3424520" y="2924944"/>
            <a:ext cx="1800000" cy="216023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바른고딕" pitchFamily="50" charset="-127"/>
                <a:ea typeface="나눔바른고딕" pitchFamily="50" charset="-127"/>
              </a:rPr>
              <a:t>2</a:t>
            </a:r>
            <a:r>
              <a:rPr lang="en-US" altLang="ko-KR" sz="900" dirty="0" smtClean="0"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900" dirty="0" smtClean="0">
                <a:latin typeface="나눔바른고딕" pitchFamily="50" charset="-127"/>
                <a:ea typeface="나눔바른고딕" pitchFamily="50" charset="-127"/>
              </a:rPr>
              <a:t>문제 설명</a:t>
            </a:r>
            <a:endParaRPr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424520" y="4580967"/>
            <a:ext cx="1800000" cy="54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베지터리안 친구 한 명이 있어 고민이다</a:t>
            </a:r>
            <a:r>
              <a:rPr lang="en-US" altLang="ko-KR" sz="850" dirty="0">
                <a:latin typeface="나눔바른고딕" pitchFamily="50" charset="-127"/>
                <a:ea typeface="나눔바른고딕" pitchFamily="50" charset="-127"/>
              </a:rPr>
              <a:t>.</a:t>
            </a: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 머리 속에는 할인 된 금액이 얼마인지 부지런히 암산을 한다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.</a:t>
            </a:r>
            <a:endParaRPr lang="en-US" altLang="ko-KR" sz="85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67" name="Image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21" y="3140967"/>
            <a:ext cx="1800000" cy="1439999"/>
          </a:xfrm>
          <a:prstGeom prst="rect">
            <a:avLst/>
          </a:prstGeom>
        </p:spPr>
      </p:pic>
      <p:sp>
        <p:nvSpPr>
          <p:cNvPr id="68" name="직사각형 67"/>
          <p:cNvSpPr/>
          <p:nvPr/>
        </p:nvSpPr>
        <p:spPr>
          <a:xfrm>
            <a:off x="7024521" y="2924944"/>
            <a:ext cx="1800000" cy="216023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latin typeface="나눔바른고딕" pitchFamily="50" charset="-127"/>
                <a:ea typeface="나눔바른고딕" pitchFamily="50" charset="-127"/>
              </a:rPr>
              <a:t>4. </a:t>
            </a:r>
            <a:r>
              <a:rPr lang="ko-KR" altLang="en-US" sz="900" dirty="0" smtClean="0">
                <a:latin typeface="나눔바른고딕" pitchFamily="50" charset="-127"/>
                <a:ea typeface="나눔바른고딕" pitchFamily="50" charset="-127"/>
              </a:rPr>
              <a:t>결과</a:t>
            </a:r>
            <a:endParaRPr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7024521" y="4580967"/>
            <a:ext cx="1800000" cy="54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타겟팅 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메뉴와 </a:t>
            </a: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편리한 결제 시뮬레이션은 걱정 없이 레스토랑을 방문하게 한다</a:t>
            </a:r>
            <a:r>
              <a:rPr lang="en-US" altLang="ko-KR" sz="850" dirty="0"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무엇보다 할인 정보가 유용했다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.</a:t>
            </a:r>
            <a:endParaRPr lang="en-US" altLang="ko-KR" sz="8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0" y="565201"/>
            <a:ext cx="9141349" cy="2196023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3" name="직사각형 92"/>
          <p:cNvSpPr/>
          <p:nvPr/>
        </p:nvSpPr>
        <p:spPr>
          <a:xfrm>
            <a:off x="2308" y="5301208"/>
            <a:ext cx="9143999" cy="1331927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7" name="Image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607" y="781224"/>
            <a:ext cx="1798914" cy="1440000"/>
          </a:xfrm>
          <a:prstGeom prst="rect">
            <a:avLst/>
          </a:prstGeom>
        </p:spPr>
      </p:pic>
      <p:sp>
        <p:nvSpPr>
          <p:cNvPr id="78" name="직사각형 77"/>
          <p:cNvSpPr/>
          <p:nvPr/>
        </p:nvSpPr>
        <p:spPr>
          <a:xfrm>
            <a:off x="5224521" y="565201"/>
            <a:ext cx="1800000" cy="216023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latin typeface="나눔바른고딕" pitchFamily="50" charset="-127"/>
                <a:ea typeface="나눔바른고딕" pitchFamily="50" charset="-127"/>
              </a:rPr>
              <a:t>3. </a:t>
            </a:r>
            <a:r>
              <a:rPr lang="ko-KR" altLang="en-US" sz="900" dirty="0" smtClean="0">
                <a:latin typeface="나눔바른고딕" pitchFamily="50" charset="-127"/>
                <a:ea typeface="나눔바른고딕" pitchFamily="50" charset="-127"/>
              </a:rPr>
              <a:t>솔루션</a:t>
            </a:r>
            <a:endParaRPr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5224521" y="2221224"/>
            <a:ext cx="1800000" cy="54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문자 알림과 테이블을 선정하고 백화점을 마음껏 구경하며 지루함을 탈피한다</a:t>
            </a:r>
            <a:r>
              <a:rPr lang="en-US" altLang="ko-KR" sz="850" dirty="0"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입장 </a:t>
            </a:r>
            <a:r>
              <a:rPr lang="en-US" altLang="ko-KR" sz="850" dirty="0">
                <a:latin typeface="나눔바른고딕" pitchFamily="50" charset="-127"/>
                <a:ea typeface="나눔바른고딕" pitchFamily="50" charset="-127"/>
              </a:rPr>
              <a:t>5</a:t>
            </a: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분 전에 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알림이 온다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.</a:t>
            </a:r>
            <a:endParaRPr lang="en-US" altLang="ko-KR" sz="85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81" name="Image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521" y="781224"/>
            <a:ext cx="1801086" cy="1440000"/>
          </a:xfrm>
          <a:prstGeom prst="rect">
            <a:avLst/>
          </a:prstGeom>
        </p:spPr>
      </p:pic>
      <p:sp>
        <p:nvSpPr>
          <p:cNvPr id="82" name="직사각형 81"/>
          <p:cNvSpPr/>
          <p:nvPr/>
        </p:nvSpPr>
        <p:spPr>
          <a:xfrm>
            <a:off x="3424520" y="565201"/>
            <a:ext cx="1800000" cy="216023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나눔바른고딕" pitchFamily="50" charset="-127"/>
                <a:ea typeface="나눔바른고딕" pitchFamily="50" charset="-127"/>
              </a:rPr>
              <a:t>2</a:t>
            </a:r>
            <a:r>
              <a:rPr lang="en-US" altLang="ko-KR" sz="900" dirty="0" smtClean="0"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900" dirty="0" smtClean="0">
                <a:latin typeface="나눔바른고딕" pitchFamily="50" charset="-127"/>
                <a:ea typeface="나눔바른고딕" pitchFamily="50" charset="-127"/>
              </a:rPr>
              <a:t>문제 설명</a:t>
            </a:r>
            <a:endParaRPr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3424520" y="2221224"/>
            <a:ext cx="1800000" cy="54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지루함을 피해 새로 방문한 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B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레스토랑은 </a:t>
            </a: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스마트 메뉴판이 있어 예약 및 대기시간 안내가 된다</a:t>
            </a:r>
            <a:r>
              <a:rPr lang="en-US" altLang="ko-KR" sz="850" dirty="0"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pic>
        <p:nvPicPr>
          <p:cNvPr id="85" name="Image"/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20" y="781225"/>
            <a:ext cx="1799999" cy="1440000"/>
          </a:xfrm>
          <a:prstGeom prst="rect">
            <a:avLst/>
          </a:prstGeom>
        </p:spPr>
      </p:pic>
      <p:sp>
        <p:nvSpPr>
          <p:cNvPr id="86" name="직사각형 85"/>
          <p:cNvSpPr/>
          <p:nvPr/>
        </p:nvSpPr>
        <p:spPr>
          <a:xfrm>
            <a:off x="7024521" y="2221224"/>
            <a:ext cx="1800000" cy="54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남은 시간에 쇼핑을 </a:t>
            </a: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즐길 수 있어 시간을 효율적으로 사용할 수 있었다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또한 선 주문을 통해 시간을 아낄 수 있었다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.</a:t>
            </a:r>
            <a:endParaRPr lang="en-US" altLang="ko-KR" sz="8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7024521" y="565201"/>
            <a:ext cx="1800000" cy="216023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latin typeface="나눔바른고딕" pitchFamily="50" charset="-127"/>
                <a:ea typeface="나눔바른고딕" pitchFamily="50" charset="-127"/>
              </a:rPr>
              <a:t>4. </a:t>
            </a:r>
            <a:r>
              <a:rPr lang="ko-KR" altLang="en-US" sz="900" dirty="0" smtClean="0">
                <a:latin typeface="나눔바른고딕" pitchFamily="50" charset="-127"/>
                <a:ea typeface="나눔바른고딕" pitchFamily="50" charset="-127"/>
              </a:rPr>
              <a:t>결</a:t>
            </a:r>
            <a:r>
              <a:rPr lang="ko-KR" altLang="en-US" sz="900" dirty="0">
                <a:latin typeface="나눔바른고딕" pitchFamily="50" charset="-127"/>
                <a:ea typeface="나눔바른고딕" pitchFamily="50" charset="-127"/>
              </a:rPr>
              <a:t>과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1624499" y="565201"/>
            <a:ext cx="1800000" cy="216023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latin typeface="나눔바른고딕" pitchFamily="50" charset="-127"/>
                <a:ea typeface="나눔바른고딕" pitchFamily="50" charset="-127"/>
              </a:rPr>
              <a:t>1. </a:t>
            </a:r>
            <a:r>
              <a:rPr lang="ko-KR" altLang="en-US" sz="900" dirty="0" smtClean="0">
                <a:latin typeface="나눔바른고딕" pitchFamily="50" charset="-127"/>
                <a:ea typeface="나눔바른고딕" pitchFamily="50" charset="-127"/>
              </a:rPr>
              <a:t>문제 배경</a:t>
            </a:r>
            <a:endParaRPr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1624499" y="2221224"/>
            <a:ext cx="1800000" cy="54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홍길동은 여자친구와 데이트를 하고자 </a:t>
            </a:r>
            <a:r>
              <a:rPr lang="en-US" altLang="ko-KR" sz="850" dirty="0">
                <a:latin typeface="나눔바른고딕" pitchFamily="50" charset="-127"/>
                <a:ea typeface="나눔바른고딕" pitchFamily="50" charset="-127"/>
              </a:rPr>
              <a:t>A</a:t>
            </a: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레스토랑에 방문하였지만 대기시간이 너무 길고 지루하다</a:t>
            </a:r>
            <a:r>
              <a:rPr lang="en-US" altLang="ko-KR" sz="850" dirty="0"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pic>
        <p:nvPicPr>
          <p:cNvPr id="88" name="Picture 2"/>
          <p:cNvPicPr>
            <a:picLocks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24499" y="781224"/>
            <a:ext cx="1800022" cy="1440000"/>
          </a:xfrm>
          <a:prstGeom prst="rect">
            <a:avLst/>
          </a:prstGeom>
          <a:noFill/>
        </p:spPr>
      </p:pic>
      <p:sp>
        <p:nvSpPr>
          <p:cNvPr id="51" name="직사각형 50"/>
          <p:cNvSpPr/>
          <p:nvPr/>
        </p:nvSpPr>
        <p:spPr>
          <a:xfrm>
            <a:off x="1624499" y="5301208"/>
            <a:ext cx="7200021" cy="1331927"/>
          </a:xfrm>
          <a:prstGeom prst="rect">
            <a:avLst/>
          </a:prstGeom>
          <a:solidFill>
            <a:schemeClr val="accent2">
              <a:lumMod val="75000"/>
              <a:alpha val="8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ko-KR" altLang="en-US" sz="1000" dirty="0" smtClean="0">
                <a:latin typeface="나눔바른고딕" pitchFamily="50" charset="-127"/>
                <a:ea typeface="나눔바른고딕" pitchFamily="50" charset="-127"/>
              </a:rPr>
              <a:t>레스토랑 경험 전</a:t>
            </a:r>
            <a:r>
              <a:rPr lang="en-US" altLang="ko-KR" sz="1000" dirty="0" smtClean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000" dirty="0" smtClean="0">
                <a:latin typeface="나눔바른고딕" pitchFamily="50" charset="-127"/>
                <a:ea typeface="나눔바른고딕" pitchFamily="50" charset="-127"/>
              </a:rPr>
              <a:t>중</a:t>
            </a:r>
            <a:r>
              <a:rPr lang="en-US" altLang="ko-KR" sz="1000" dirty="0" smtClean="0">
                <a:latin typeface="나눔바른고딕" pitchFamily="50" charset="-127"/>
                <a:ea typeface="나눔바른고딕" pitchFamily="50" charset="-127"/>
              </a:rPr>
              <a:t>,</a:t>
            </a:r>
            <a:r>
              <a:rPr lang="ko-KR" altLang="en-US" sz="1000" dirty="0" smtClean="0">
                <a:latin typeface="나눔바른고딕" pitchFamily="50" charset="-127"/>
                <a:ea typeface="나눔바른고딕" pitchFamily="50" charset="-127"/>
              </a:rPr>
              <a:t> 후 모두의 경험을 만족 시킨다</a:t>
            </a:r>
            <a:r>
              <a:rPr lang="en-US" altLang="ko-KR" sz="1000" dirty="0" smtClean="0">
                <a:latin typeface="나눔바른고딕" pitchFamily="50" charset="-127"/>
                <a:ea typeface="나눔바른고딕" pitchFamily="50" charset="-127"/>
              </a:rPr>
              <a:t>.</a:t>
            </a:r>
            <a:r>
              <a:rPr lang="ko-KR" altLang="en-US" sz="100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endParaRPr lang="en-US" altLang="ko-KR" sz="1000" dirty="0" smtClean="0"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ts val="1200"/>
              </a:lnSpc>
            </a:pPr>
            <a:r>
              <a:rPr lang="ko-KR" altLang="en-US" sz="1000" dirty="0" smtClean="0">
                <a:latin typeface="나눔바른고딕" pitchFamily="50" charset="-127"/>
                <a:ea typeface="나눔바른고딕" pitchFamily="50" charset="-127"/>
              </a:rPr>
              <a:t>스마트 메뉴판 도입을 통해 차별화 및 경쟁력을 향상 시킨다</a:t>
            </a:r>
            <a:r>
              <a:rPr lang="en-US" altLang="ko-KR" sz="1000" dirty="0" smtClean="0">
                <a:latin typeface="나눔바른고딕" pitchFamily="50" charset="-127"/>
                <a:ea typeface="나눔바른고딕" pitchFamily="50" charset="-127"/>
              </a:rPr>
              <a:t>. </a:t>
            </a:r>
            <a:endParaRPr lang="en-US" altLang="ko-KR" sz="1000" dirty="0"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ts val="1200"/>
              </a:lnSpc>
            </a:pPr>
            <a:r>
              <a:rPr lang="ko-KR" altLang="en-US" sz="1000" dirty="0" smtClean="0">
                <a:latin typeface="나눔바른고딕" pitchFamily="50" charset="-127"/>
                <a:ea typeface="나눔바른고딕" pitchFamily="50" charset="-127"/>
              </a:rPr>
              <a:t>레스토랑 선택에 대한 동기를 부여하고 매출액 증대에 기여한다</a:t>
            </a:r>
            <a:r>
              <a:rPr lang="en-US" altLang="ko-KR" sz="1000" dirty="0" smtClean="0">
                <a:latin typeface="나눔바른고딕" pitchFamily="50" charset="-127"/>
                <a:ea typeface="나눔바른고딕" pitchFamily="50" charset="-127"/>
              </a:rPr>
              <a:t>.</a:t>
            </a:r>
            <a:endParaRPr lang="en-US" altLang="ko-KR" sz="1000" dirty="0"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ts val="1200"/>
              </a:lnSpc>
            </a:pPr>
            <a:r>
              <a:rPr lang="ko-KR" altLang="en-US" sz="1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cs typeface="Arial" pitchFamily="34" charset="0"/>
              </a:rPr>
              <a:t>레스토랑 </a:t>
            </a:r>
            <a:r>
              <a:rPr lang="ko-KR" altLang="en-US" sz="10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cs typeface="Arial" pitchFamily="34" charset="0"/>
              </a:rPr>
              <a:t>경험에 새로운 감성적 만족을 </a:t>
            </a:r>
            <a:r>
              <a:rPr lang="ko-KR" altLang="en-US" sz="10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cs typeface="Arial" pitchFamily="34" charset="0"/>
              </a:rPr>
              <a:t>제공한다</a:t>
            </a:r>
            <a:r>
              <a:rPr lang="en-US" altLang="ko-KR" sz="1000" dirty="0" smtClean="0">
                <a:latin typeface="나눔바른고딕" pitchFamily="50" charset="-127"/>
                <a:ea typeface="나눔바른고딕" pitchFamily="50" charset="-127"/>
              </a:rPr>
              <a:t>.</a:t>
            </a:r>
            <a:endParaRPr lang="en-US" altLang="ko-KR" sz="10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678384" y="6105490"/>
            <a:ext cx="413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2"/>
                </a:solidFill>
                <a:latin typeface="나눔바른고딕" pitchFamily="50" charset="-127"/>
                <a:ea typeface="나눔바른고딕" pitchFamily="50" charset="-127"/>
              </a:rPr>
              <a:t>”</a:t>
            </a:r>
            <a:endParaRPr lang="ko-KR" altLang="en-US" sz="4000" dirty="0">
              <a:solidFill>
                <a:schemeClr val="bg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347864" y="5457418"/>
            <a:ext cx="413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2"/>
                </a:solidFill>
                <a:latin typeface="나눔바른고딕" pitchFamily="50" charset="-127"/>
                <a:ea typeface="나눔바른고딕" pitchFamily="50" charset="-127"/>
              </a:rPr>
              <a:t>“</a:t>
            </a:r>
            <a:endParaRPr lang="ko-KR" altLang="en-US" sz="4000" dirty="0">
              <a:solidFill>
                <a:schemeClr val="bg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5496" y="2924944"/>
            <a:ext cx="158900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5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2. </a:t>
            </a:r>
            <a:r>
              <a:rPr lang="ko-KR" altLang="en-US" sz="85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메뉴 선택 </a:t>
            </a:r>
            <a:r>
              <a:rPr lang="en-US" altLang="ko-KR" sz="85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&amp; </a:t>
            </a:r>
            <a:r>
              <a:rPr lang="ko-KR" altLang="en-US" sz="85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결제</a:t>
            </a:r>
            <a:endParaRPr lang="en-US" altLang="ko-KR" sz="85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5496" y="565201"/>
            <a:ext cx="158900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5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1. </a:t>
            </a:r>
            <a:r>
              <a:rPr lang="ko-KR" altLang="en-US" sz="85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레스토랑 대기 </a:t>
            </a:r>
            <a:r>
              <a:rPr lang="en-US" altLang="ko-KR" sz="85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&amp; </a:t>
            </a:r>
            <a:r>
              <a:rPr lang="ko-KR" altLang="en-US" sz="85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입장</a:t>
            </a:r>
            <a:endParaRPr lang="en-US" altLang="ko-KR" sz="85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5496" y="5301208"/>
            <a:ext cx="158900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5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3. </a:t>
            </a:r>
            <a:r>
              <a:rPr lang="ko-KR" altLang="en-US" sz="85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기대 효과 및 활용도</a:t>
            </a:r>
            <a:endParaRPr lang="en-US" altLang="ko-KR" sz="85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286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56044" y="3244334"/>
            <a:ext cx="2440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3. </a:t>
            </a:r>
            <a:r>
              <a:rPr lang="ko-KR" altLang="en-US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반려 동물 서비스 기획</a:t>
            </a:r>
            <a:endParaRPr lang="en-US" altLang="ko-KR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184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20502" y="257527"/>
            <a:ext cx="4368504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반려동물 문화개선을 위한 종합센터 설립</a:t>
            </a:r>
          </a:p>
          <a:p>
            <a:r>
              <a:rPr lang="ko-KR" altLang="en-US" sz="85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교육을 </a:t>
            </a:r>
            <a:r>
              <a:rPr lang="ko-KR" altLang="en-US" sz="850" dirty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통하여 올바른 반려동물 지식을 전달하고 대한민국 반려동물 문화향상에 기여한다</a:t>
            </a:r>
            <a:r>
              <a:rPr lang="en-US" altLang="ko-KR" sz="850" dirty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0" y="5857892"/>
            <a:ext cx="9144000" cy="1000108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599428" y="1108784"/>
            <a:ext cx="356643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  <a:latin typeface="Gotham Medium" pitchFamily="2" charset="0"/>
              </a:rPr>
              <a:t>2. DEFINE(</a:t>
            </a:r>
            <a:r>
              <a:rPr lang="ko-KR" altLang="en-US" sz="1000" dirty="0" smtClean="0">
                <a:solidFill>
                  <a:schemeClr val="bg1"/>
                </a:solidFill>
                <a:latin typeface="Gotham Medium" pitchFamily="2" charset="0"/>
              </a:rPr>
              <a:t>문제점</a:t>
            </a:r>
            <a:r>
              <a:rPr lang="en-US" altLang="ko-KR" sz="1000" dirty="0" smtClean="0">
                <a:solidFill>
                  <a:schemeClr val="bg1"/>
                </a:solidFill>
                <a:latin typeface="Gotham Medium" pitchFamily="2" charset="0"/>
              </a:rPr>
              <a:t>)</a:t>
            </a:r>
            <a:endParaRPr lang="ko-KR" altLang="en-US" sz="1000" dirty="0">
              <a:solidFill>
                <a:schemeClr val="bg1"/>
              </a:solidFill>
              <a:latin typeface="Gotham Medium" pitchFamily="2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0462" y="1108784"/>
            <a:ext cx="27089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solidFill>
                  <a:schemeClr val="bg1"/>
                </a:solidFill>
                <a:latin typeface="Gotham Medium" pitchFamily="2" charset="0"/>
              </a:rPr>
              <a:t>1. DISCOVERY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29" y="353812"/>
            <a:ext cx="282963" cy="37681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87879" y="5947169"/>
            <a:ext cx="111576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  <a:latin typeface="Gotham Medium" pitchFamily="2" charset="0"/>
              </a:rPr>
              <a:t>PROCESS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676003" y="5947169"/>
            <a:ext cx="1613850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  <a:latin typeface="Gotham Medium" pitchFamily="2" charset="0"/>
              </a:rPr>
              <a:t>1. DISCOVERY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800" dirty="0" smtClean="0">
                <a:solidFill>
                  <a:schemeClr val="bg1"/>
                </a:solidFill>
                <a:latin typeface="Gotham Light" pitchFamily="2" charset="0"/>
              </a:rPr>
              <a:t>Define Goal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800" dirty="0" smtClean="0">
                <a:solidFill>
                  <a:schemeClr val="bg1"/>
                </a:solidFill>
                <a:latin typeface="Gotham Light" pitchFamily="2" charset="0"/>
              </a:rPr>
              <a:t>Background </a:t>
            </a:r>
            <a:r>
              <a:rPr lang="en-US" altLang="ko-KR" sz="800" dirty="0">
                <a:solidFill>
                  <a:schemeClr val="bg1"/>
                </a:solidFill>
                <a:latin typeface="Gotham Light" pitchFamily="2" charset="0"/>
              </a:rPr>
              <a:t>Research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800" dirty="0" smtClean="0">
                <a:solidFill>
                  <a:schemeClr val="bg1"/>
                </a:solidFill>
                <a:latin typeface="Gotham Light" pitchFamily="2" charset="0"/>
              </a:rPr>
              <a:t>PEST Analysis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800" dirty="0" smtClean="0">
                <a:solidFill>
                  <a:schemeClr val="bg1"/>
                </a:solidFill>
                <a:latin typeface="Gotham Light" pitchFamily="2" charset="0"/>
              </a:rPr>
              <a:t>User Research</a:t>
            </a:r>
            <a:endParaRPr lang="en-US" altLang="ko-KR" sz="800" dirty="0">
              <a:solidFill>
                <a:schemeClr val="bg1"/>
              </a:solidFill>
              <a:latin typeface="Gotham Light" pitchFamily="2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510556" y="5947169"/>
            <a:ext cx="163750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  <a:latin typeface="Gotham Medium" pitchFamily="2" charset="0"/>
              </a:rPr>
              <a:t>2. DEFINE</a:t>
            </a:r>
            <a:endParaRPr lang="en-US" altLang="ko-KR" sz="900" dirty="0">
              <a:solidFill>
                <a:schemeClr val="bg1"/>
              </a:solidFill>
              <a:latin typeface="Gotham Medium" pitchFamily="2" charset="0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800" dirty="0" smtClean="0">
                <a:solidFill>
                  <a:schemeClr val="bg1"/>
                </a:solidFill>
                <a:latin typeface="Gotham Light" pitchFamily="2" charset="0"/>
              </a:rPr>
              <a:t>Data </a:t>
            </a:r>
            <a:r>
              <a:rPr lang="en-US" altLang="ko-KR" sz="800" dirty="0">
                <a:solidFill>
                  <a:schemeClr val="bg1"/>
                </a:solidFill>
                <a:latin typeface="Gotham Light" pitchFamily="2" charset="0"/>
              </a:rPr>
              <a:t>Analysis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800" dirty="0" smtClean="0">
                <a:solidFill>
                  <a:schemeClr val="bg1"/>
                </a:solidFill>
                <a:latin typeface="Gotham Light" pitchFamily="2" charset="0"/>
              </a:rPr>
              <a:t>Define Specific Problems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800" dirty="0" smtClean="0">
                <a:solidFill>
                  <a:schemeClr val="bg1"/>
                </a:solidFill>
                <a:latin typeface="Gotham Light" pitchFamily="2" charset="0"/>
              </a:rPr>
              <a:t>Define Main Concept</a:t>
            </a:r>
            <a:endParaRPr lang="en-US" altLang="ko-KR" sz="800" dirty="0">
              <a:solidFill>
                <a:schemeClr val="bg1"/>
              </a:solidFill>
              <a:latin typeface="Gotham Light" pitchFamily="2" charset="0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483280" y="5947169"/>
            <a:ext cx="1392976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  <a:latin typeface="Gotham Medium" pitchFamily="2" charset="0"/>
              </a:rPr>
              <a:t>3. DEVELOP</a:t>
            </a:r>
            <a:endParaRPr lang="en-US" altLang="ko-KR" sz="900" dirty="0">
              <a:solidFill>
                <a:schemeClr val="bg1"/>
              </a:solidFill>
              <a:latin typeface="Gotham Medium" pitchFamily="2" charset="0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800" dirty="0" smtClean="0">
                <a:solidFill>
                  <a:schemeClr val="bg1"/>
                </a:solidFill>
                <a:latin typeface="Gotham Light" pitchFamily="2" charset="0"/>
              </a:rPr>
              <a:t>Case Study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800" dirty="0" smtClean="0">
                <a:solidFill>
                  <a:schemeClr val="bg1"/>
                </a:solidFill>
                <a:latin typeface="Gotham Light" pitchFamily="2" charset="0"/>
              </a:rPr>
              <a:t>Picture Card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800" dirty="0" smtClean="0">
                <a:solidFill>
                  <a:schemeClr val="bg1"/>
                </a:solidFill>
                <a:latin typeface="Gotham Light" pitchFamily="2" charset="0"/>
              </a:rPr>
              <a:t>Brainstorming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800" dirty="0" smtClean="0">
                <a:solidFill>
                  <a:schemeClr val="bg1"/>
                </a:solidFill>
                <a:latin typeface="Gotham Light" pitchFamily="2" charset="0"/>
              </a:rPr>
              <a:t>Ideation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800" dirty="0" smtClean="0">
                <a:solidFill>
                  <a:schemeClr val="bg1"/>
                </a:solidFill>
                <a:latin typeface="Gotham Light" pitchFamily="2" charset="0"/>
              </a:rPr>
              <a:t>Story Board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092280" y="5947169"/>
            <a:ext cx="136815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  <a:latin typeface="Gotham Medium" pitchFamily="2" charset="0"/>
              </a:rPr>
              <a:t>4. DELIVER</a:t>
            </a:r>
            <a:endParaRPr lang="en-US" altLang="ko-KR" sz="900" dirty="0">
              <a:solidFill>
                <a:schemeClr val="bg1"/>
              </a:solidFill>
              <a:latin typeface="Gotham Medium" pitchFamily="2" charset="0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800" dirty="0" smtClean="0">
                <a:solidFill>
                  <a:schemeClr val="bg1"/>
                </a:solidFill>
                <a:latin typeface="Gotham Light" pitchFamily="2" charset="0"/>
              </a:rPr>
              <a:t>BX Design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800" dirty="0" smtClean="0">
                <a:solidFill>
                  <a:schemeClr val="bg1"/>
                </a:solidFill>
                <a:latin typeface="Gotham Light" pitchFamily="2" charset="0"/>
              </a:rPr>
              <a:t>Prototyping</a:t>
            </a:r>
          </a:p>
        </p:txBody>
      </p:sp>
      <p:sp>
        <p:nvSpPr>
          <p:cNvPr id="2072" name="직사각형 2071"/>
          <p:cNvSpPr/>
          <p:nvPr/>
        </p:nvSpPr>
        <p:spPr>
          <a:xfrm>
            <a:off x="253304" y="3918260"/>
            <a:ext cx="1531207" cy="214859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latin typeface="나눔바른고딕" pitchFamily="50" charset="-127"/>
                <a:ea typeface="나눔바른고딕" pitchFamily="50" charset="-127"/>
              </a:rPr>
              <a:t>전문가 대상 인터뷰</a:t>
            </a:r>
            <a:endParaRPr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253302" y="4133119"/>
            <a:ext cx="1531209" cy="129614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1200"/>
              </a:lnSpc>
            </a:pP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&lt;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목적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&gt;</a:t>
            </a:r>
            <a:endParaRPr lang="en-US" altLang="ko-KR" sz="850" dirty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ts val="1200"/>
              </a:lnSpc>
            </a:pPr>
            <a:r>
              <a:rPr lang="ko-KR" altLang="en-US" sz="850" spc="1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cs typeface="Arial"/>
              </a:rPr>
              <a:t>전문가 관점 니</a:t>
            </a:r>
            <a:r>
              <a:rPr lang="ko-KR" altLang="en-US" sz="850" spc="1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cs typeface="Arial"/>
              </a:rPr>
              <a:t>즈</a:t>
            </a:r>
            <a:r>
              <a:rPr lang="en-US" altLang="ko-KR" sz="850" spc="1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cs typeface="Arial"/>
              </a:rPr>
              <a:t>, </a:t>
            </a:r>
            <a:r>
              <a:rPr lang="ko-KR" altLang="en-US" sz="850" spc="1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cs typeface="Arial"/>
              </a:rPr>
              <a:t>이</a:t>
            </a:r>
            <a:r>
              <a:rPr lang="ko-KR" altLang="en-US" sz="850" spc="1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cs typeface="Arial"/>
              </a:rPr>
              <a:t>슈</a:t>
            </a:r>
            <a:r>
              <a:rPr lang="ko-KR" altLang="en-US" sz="850" spc="1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cs typeface="Arial"/>
              </a:rPr>
              <a:t> 분석</a:t>
            </a:r>
            <a:endParaRPr lang="en-US" altLang="ko-KR" sz="850" spc="1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  <a:cs typeface="Arial"/>
            </a:endParaRPr>
          </a:p>
          <a:p>
            <a:pPr marL="171450" indent="-171450">
              <a:lnSpc>
                <a:spcPts val="1200"/>
              </a:lnSpc>
              <a:buFont typeface="Arial" pitchFamily="34" charset="0"/>
              <a:buChar char="•"/>
            </a:pPr>
            <a:endParaRPr lang="en-US" altLang="ko-KR" sz="850" spc="1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  <a:cs typeface="Arial"/>
            </a:endParaRPr>
          </a:p>
          <a:p>
            <a:pPr>
              <a:lnSpc>
                <a:spcPts val="1200"/>
              </a:lnSpc>
            </a:pPr>
            <a:r>
              <a:rPr lang="en-US" altLang="ko-KR" sz="850" spc="1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cs typeface="Arial"/>
              </a:rPr>
              <a:t>&lt;</a:t>
            </a:r>
            <a:r>
              <a:rPr lang="ko-KR" altLang="en-US" sz="850" spc="1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cs typeface="Arial"/>
              </a:rPr>
              <a:t>대상</a:t>
            </a:r>
            <a:r>
              <a:rPr lang="en-US" altLang="ko-KR" sz="850" spc="1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cs typeface="Arial"/>
              </a:rPr>
              <a:t>&gt;</a:t>
            </a:r>
            <a:endParaRPr lang="en-US" altLang="ko-KR" sz="850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ts val="1200"/>
              </a:lnSpc>
            </a:pP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코리아 동물병원</a:t>
            </a:r>
            <a:endParaRPr lang="en-US" altLang="ko-KR" sz="850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ts val="1200"/>
              </a:lnSpc>
            </a:pP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동물 사랑 협회</a:t>
            </a:r>
            <a:endParaRPr lang="en-US" altLang="ko-KR" sz="850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ts val="1200"/>
              </a:lnSpc>
            </a:pP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이리온 동물병원</a:t>
            </a:r>
            <a:endParaRPr lang="en-US" altLang="ko-KR" sz="850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ts val="1200"/>
              </a:lnSpc>
            </a:pP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카페 플레이독스</a:t>
            </a:r>
            <a:endParaRPr lang="en-US" altLang="ko-KR" sz="850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171450" indent="-171450">
              <a:lnSpc>
                <a:spcPts val="1200"/>
              </a:lnSpc>
              <a:buFont typeface="Arial" pitchFamily="34" charset="0"/>
              <a:buChar char="•"/>
            </a:pPr>
            <a:endParaRPr lang="en-US" altLang="ko-KR" sz="8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1852296" y="4133119"/>
            <a:ext cx="1530000" cy="129614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1200"/>
              </a:lnSpc>
            </a:pP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&lt;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목적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&gt;</a:t>
            </a:r>
          </a:p>
          <a:p>
            <a:pPr>
              <a:lnSpc>
                <a:spcPts val="1200"/>
              </a:lnSpc>
            </a:pP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사용</a:t>
            </a: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자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 관점 니즈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이슈 분석</a:t>
            </a:r>
            <a:endParaRPr lang="en-US" altLang="ko-KR" sz="850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ts val="1200"/>
              </a:lnSpc>
            </a:pPr>
            <a:endParaRPr lang="en-US" altLang="ko-KR" sz="850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ts val="1200"/>
              </a:lnSpc>
            </a:pP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&lt;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대상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&gt;</a:t>
            </a:r>
          </a:p>
          <a:p>
            <a:pPr>
              <a:lnSpc>
                <a:spcPts val="1200"/>
              </a:lnSpc>
            </a:pP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동물을 키우고 있는 사람</a:t>
            </a:r>
            <a:endParaRPr lang="en-US" altLang="ko-KR" sz="850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ts val="1200"/>
              </a:lnSpc>
            </a:pP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동물을 키웠던 사람</a:t>
            </a:r>
            <a:endParaRPr lang="en-US" altLang="ko-KR" sz="850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ts val="1200"/>
              </a:lnSpc>
            </a:pP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동물 사육 경험이 없는 사람</a:t>
            </a:r>
            <a:endParaRPr lang="en-US" altLang="ko-KR" sz="850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171450" indent="-171450">
              <a:lnSpc>
                <a:spcPts val="1200"/>
              </a:lnSpc>
              <a:buFont typeface="Arial" pitchFamily="34" charset="0"/>
              <a:buChar char="•"/>
            </a:pPr>
            <a:endParaRPr lang="en-US" altLang="ko-KR" sz="850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171450" indent="-171450">
              <a:lnSpc>
                <a:spcPts val="1200"/>
              </a:lnSpc>
              <a:buFont typeface="Arial" pitchFamily="34" charset="0"/>
              <a:buChar char="•"/>
            </a:pPr>
            <a:endParaRPr lang="en-US" altLang="ko-KR" sz="8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445997" y="3917096"/>
            <a:ext cx="1529999" cy="216023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latin typeface="나눔바른고딕" pitchFamily="50" charset="-127"/>
                <a:ea typeface="나눔바른고딕" pitchFamily="50" charset="-127"/>
              </a:rPr>
              <a:t>설문조사</a:t>
            </a:r>
            <a:endParaRPr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3445996" y="4133119"/>
            <a:ext cx="1530000" cy="129614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ts val="1200"/>
              </a:lnSpc>
            </a:pP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&lt;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목적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&gt;</a:t>
            </a:r>
            <a:endParaRPr lang="en-US" altLang="ko-KR" sz="850" dirty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ts val="1200"/>
              </a:lnSpc>
            </a:pP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사전 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Context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 구체화</a:t>
            </a:r>
            <a:endParaRPr lang="en-US" altLang="ko-KR" sz="850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ts val="1200"/>
              </a:lnSpc>
            </a:pPr>
            <a:endParaRPr lang="en-US" altLang="ko-KR" sz="850" dirty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ts val="1200"/>
              </a:lnSpc>
            </a:pP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&lt;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대상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&gt;</a:t>
            </a:r>
            <a:endParaRPr lang="en-US" altLang="ko-KR" sz="850" dirty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ts val="1200"/>
              </a:lnSpc>
            </a:pP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20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대 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~ 30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대 위주</a:t>
            </a:r>
            <a:endParaRPr lang="en-US" altLang="ko-KR" sz="850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ts val="1200"/>
              </a:lnSpc>
            </a:pP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불특정 다수 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126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명</a:t>
            </a:r>
            <a:endParaRPr lang="en-US" altLang="ko-KR" sz="850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171450" indent="-171450">
              <a:lnSpc>
                <a:spcPts val="1200"/>
              </a:lnSpc>
              <a:buFont typeface="Arial" pitchFamily="34" charset="0"/>
              <a:buChar char="•"/>
            </a:pPr>
            <a:endParaRPr lang="en-US" altLang="ko-KR" sz="850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171450" indent="-171450">
              <a:lnSpc>
                <a:spcPts val="1200"/>
              </a:lnSpc>
              <a:buFont typeface="Arial" pitchFamily="34" charset="0"/>
              <a:buChar char="•"/>
            </a:pPr>
            <a:endParaRPr lang="en-US" altLang="ko-KR" sz="850" dirty="0" smtClean="0">
              <a:latin typeface="나눔바른고딕" pitchFamily="50" charset="-127"/>
              <a:ea typeface="나눔바른고딕" pitchFamily="50" charset="-127"/>
            </a:endParaRPr>
          </a:p>
          <a:p>
            <a:pPr marL="171450" indent="-171450">
              <a:lnSpc>
                <a:spcPts val="1200"/>
              </a:lnSpc>
              <a:buFont typeface="Arial" pitchFamily="34" charset="0"/>
              <a:buChar char="•"/>
            </a:pPr>
            <a:endParaRPr lang="en-US" altLang="ko-KR" sz="8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1852295" y="3917096"/>
            <a:ext cx="1530001" cy="216023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latin typeface="나눔바른고딕" pitchFamily="50" charset="-127"/>
                <a:ea typeface="나눔바른고딕" pitchFamily="50" charset="-127"/>
              </a:rPr>
              <a:t>일반</a:t>
            </a:r>
            <a:r>
              <a:rPr lang="ko-KR" altLang="en-US" sz="900" dirty="0">
                <a:latin typeface="나눔바른고딕" pitchFamily="50" charset="-127"/>
                <a:ea typeface="나눔바른고딕" pitchFamily="50" charset="-127"/>
              </a:rPr>
              <a:t>인</a:t>
            </a:r>
            <a:r>
              <a:rPr lang="ko-KR" altLang="en-US" sz="900" dirty="0" smtClean="0">
                <a:latin typeface="나눔바른고딕" pitchFamily="50" charset="-127"/>
                <a:ea typeface="나눔바른고딕" pitchFamily="50" charset="-127"/>
              </a:rPr>
              <a:t> 대상 인터</a:t>
            </a:r>
            <a:r>
              <a:rPr lang="ko-KR" altLang="en-US" sz="900" dirty="0">
                <a:latin typeface="나눔바른고딕" pitchFamily="50" charset="-127"/>
                <a:ea typeface="나눔바른고딕" pitchFamily="50" charset="-127"/>
              </a:rPr>
              <a:t>뷰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253302" y="2567994"/>
            <a:ext cx="4722694" cy="936105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 w="3175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85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253304" y="1378697"/>
            <a:ext cx="4722692" cy="216023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latin typeface="나눔바른고딕" pitchFamily="50" charset="-127"/>
                <a:ea typeface="나눔바른고딕" pitchFamily="50" charset="-127"/>
              </a:rPr>
              <a:t>왜 반려동물 주제인가</a:t>
            </a:r>
            <a:r>
              <a:rPr lang="en-US" altLang="ko-KR" sz="900" dirty="0" smtClean="0">
                <a:latin typeface="나눔바른고딕" pitchFamily="50" charset="-127"/>
                <a:ea typeface="나눔바른고딕" pitchFamily="50" charset="-127"/>
              </a:rPr>
              <a:t>?</a:t>
            </a:r>
            <a:endParaRPr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253303" y="1647679"/>
            <a:ext cx="1526984" cy="5412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성장하는 소득에 따른</a:t>
            </a:r>
          </a:p>
          <a:p>
            <a:pPr algn="ctr"/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성숙된 반려동물 문화 필요</a:t>
            </a:r>
          </a:p>
        </p:txBody>
      </p:sp>
      <p:sp>
        <p:nvSpPr>
          <p:cNvPr id="110" name="직사각형 109"/>
          <p:cNvSpPr/>
          <p:nvPr/>
        </p:nvSpPr>
        <p:spPr>
          <a:xfrm>
            <a:off x="1852296" y="1647679"/>
            <a:ext cx="1530000" cy="5412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반려동물 관련 제도에 대한</a:t>
            </a:r>
          </a:p>
          <a:p>
            <a:pPr algn="ctr"/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사회적 요구 증가</a:t>
            </a:r>
          </a:p>
        </p:txBody>
      </p:sp>
      <p:sp>
        <p:nvSpPr>
          <p:cNvPr id="112" name="직사각형 111"/>
          <p:cNvSpPr/>
          <p:nvPr/>
        </p:nvSpPr>
        <p:spPr>
          <a:xfrm>
            <a:off x="3445996" y="1647679"/>
            <a:ext cx="1530000" cy="5412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개인 문화에 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따른 반려동물 </a:t>
            </a:r>
            <a:endParaRPr lang="en-US" altLang="ko-KR" sz="850" dirty="0" smtClean="0"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수요  및 시장 증가</a:t>
            </a:r>
            <a:endParaRPr lang="ko-KR" altLang="en-US" sz="8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5676135" y="4925208"/>
            <a:ext cx="3209778" cy="504056"/>
          </a:xfrm>
          <a:prstGeom prst="rect">
            <a:avLst/>
          </a:prstGeom>
          <a:solidFill>
            <a:srgbClr val="00B0F0">
              <a:alpha val="70000"/>
            </a:srgb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en-US" altLang="ko-KR" sz="900" b="1" dirty="0" smtClean="0">
                <a:latin typeface="나눔바른고딕" pitchFamily="50" charset="-127"/>
                <a:ea typeface="나눔바른고딕" pitchFamily="50" charset="-127"/>
              </a:rPr>
              <a:t>‘</a:t>
            </a:r>
            <a:r>
              <a:rPr lang="ko-KR" altLang="en-US" sz="900" b="1" dirty="0" smtClean="0">
                <a:latin typeface="나눔바른고딕" pitchFamily="50" charset="-127"/>
                <a:ea typeface="나눔바른고딕" pitchFamily="50" charset="-127"/>
              </a:rPr>
              <a:t>교육</a:t>
            </a:r>
            <a:r>
              <a:rPr lang="en-US" altLang="ko-KR" sz="900" b="1" dirty="0" smtClean="0">
                <a:latin typeface="나눔바른고딕" pitchFamily="50" charset="-127"/>
                <a:ea typeface="나눔바른고딕" pitchFamily="50" charset="-127"/>
              </a:rPr>
              <a:t>’</a:t>
            </a:r>
            <a:r>
              <a:rPr lang="ko-KR" altLang="en-US" sz="900" dirty="0" smtClean="0">
                <a:latin typeface="나눔바른고딕" pitchFamily="50" charset="-127"/>
                <a:ea typeface="나눔바른고딕" pitchFamily="50" charset="-127"/>
              </a:rPr>
              <a:t>을 통해 전반적인 동물인식이 성숙되어야 한다</a:t>
            </a:r>
            <a:endParaRPr lang="en-US" altLang="ko-KR" sz="900" dirty="0" smtClean="0"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ts val="1200"/>
              </a:lnSpc>
            </a:pPr>
            <a:r>
              <a:rPr lang="ko-KR" altLang="en-US" sz="900" dirty="0" smtClean="0">
                <a:latin typeface="나눔바른고딕" pitchFamily="50" charset="-127"/>
                <a:ea typeface="나눔바른고딕" pitchFamily="50" charset="-127"/>
              </a:rPr>
              <a:t>동물문제도 자연스럽게 사전에 예방될 것이다</a:t>
            </a:r>
            <a:endParaRPr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2" name="갈매기형 수장 81"/>
          <p:cNvSpPr/>
          <p:nvPr/>
        </p:nvSpPr>
        <p:spPr>
          <a:xfrm>
            <a:off x="5236990" y="3110664"/>
            <a:ext cx="170308" cy="518400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676135" y="4637177"/>
            <a:ext cx="3209778" cy="2160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Gotham Medium"/>
                <a:ea typeface="나눔고딕" pitchFamily="50" charset="-127"/>
              </a:rPr>
              <a:t>INSIGHT</a:t>
            </a:r>
            <a:endParaRPr lang="ko-KR" altLang="en-US" sz="1000" dirty="0">
              <a:latin typeface="Gotham Medium"/>
              <a:ea typeface="나눔고딕" pitchFamily="50" charset="-127"/>
            </a:endParaRPr>
          </a:p>
        </p:txBody>
      </p:sp>
      <p:sp>
        <p:nvSpPr>
          <p:cNvPr id="40" name="이등변 삼각형 39"/>
          <p:cNvSpPr/>
          <p:nvPr/>
        </p:nvSpPr>
        <p:spPr>
          <a:xfrm rot="10800000">
            <a:off x="5715008" y="4422291"/>
            <a:ext cx="3143272" cy="142876"/>
          </a:xfrm>
          <a:prstGeom prst="triangle">
            <a:avLst>
              <a:gd name="adj" fmla="val 50711"/>
            </a:avLst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bg1">
                  <a:alpha val="34000"/>
                </a:schemeClr>
              </a:gs>
              <a:gs pos="100000">
                <a:schemeClr val="bg1">
                  <a:alpha val="17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직사각형 45"/>
          <p:cNvSpPr/>
          <p:nvPr/>
        </p:nvSpPr>
        <p:spPr>
          <a:xfrm>
            <a:off x="5676133" y="1378978"/>
            <a:ext cx="3209780" cy="449886"/>
          </a:xfrm>
          <a:prstGeom prst="rect">
            <a:avLst/>
          </a:prstGeom>
          <a:solidFill>
            <a:schemeClr val="accent5">
              <a:lumMod val="50000"/>
              <a:alpha val="9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/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“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동물에 관련된 전문적인 정보 공</a:t>
            </a: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유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 접점이 필요하다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”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5676133" y="1882920"/>
            <a:ext cx="3209780" cy="450000"/>
          </a:xfrm>
          <a:prstGeom prst="rect">
            <a:avLst/>
          </a:prstGeom>
          <a:solidFill>
            <a:schemeClr val="accent5">
              <a:lumMod val="50000"/>
              <a:alpha val="9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/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“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반려동물에 대한 전반적인 인식이 부족하다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”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5676133" y="2386976"/>
            <a:ext cx="3209780" cy="450000"/>
          </a:xfrm>
          <a:prstGeom prst="rect">
            <a:avLst/>
          </a:prstGeom>
          <a:solidFill>
            <a:schemeClr val="accent5">
              <a:lumMod val="50000"/>
              <a:alpha val="9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/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“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동물을 흥미위주로 키우고 쉽게 버리는 게 문제다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”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5676133" y="2891032"/>
            <a:ext cx="3209780" cy="450000"/>
          </a:xfrm>
          <a:prstGeom prst="rect">
            <a:avLst/>
          </a:prstGeom>
          <a:solidFill>
            <a:schemeClr val="accent5">
              <a:lumMod val="50000"/>
              <a:alpha val="9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/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“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동물과 놀아주는 콘텐츠 및 공간이 부족하다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”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5676133" y="3395088"/>
            <a:ext cx="3209780" cy="450000"/>
          </a:xfrm>
          <a:prstGeom prst="rect">
            <a:avLst/>
          </a:prstGeom>
          <a:solidFill>
            <a:schemeClr val="accent5">
              <a:lumMod val="50000"/>
              <a:alpha val="9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/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“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동물을 키우기 위한 충분한 교육이 필요하다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”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5676133" y="3899144"/>
            <a:ext cx="3209780" cy="450000"/>
          </a:xfrm>
          <a:prstGeom prst="rect">
            <a:avLst/>
          </a:prstGeom>
          <a:solidFill>
            <a:schemeClr val="accent5">
              <a:lumMod val="50000"/>
              <a:alpha val="90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/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“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동물 관련 전문정보를 접하고 싶어도 방법을 모르겠다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”</a:t>
            </a:r>
          </a:p>
        </p:txBody>
      </p:sp>
      <p:sp>
        <p:nvSpPr>
          <p:cNvPr id="69" name="갈매기형 수장 68"/>
          <p:cNvSpPr/>
          <p:nvPr/>
        </p:nvSpPr>
        <p:spPr>
          <a:xfrm rot="5400000">
            <a:off x="2532255" y="2130893"/>
            <a:ext cx="170308" cy="517213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713666" y="2908942"/>
            <a:ext cx="606256" cy="574782"/>
            <a:chOff x="713666" y="2761835"/>
            <a:chExt cx="606256" cy="57478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5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527" y="2761835"/>
              <a:ext cx="354535" cy="354535"/>
            </a:xfrm>
            <a:prstGeom prst="rect">
              <a:avLst/>
            </a:prstGeom>
          </p:spPr>
        </p:pic>
        <p:sp>
          <p:nvSpPr>
            <p:cNvPr id="25" name="직사각형 24"/>
            <p:cNvSpPr/>
            <p:nvPr/>
          </p:nvSpPr>
          <p:spPr>
            <a:xfrm>
              <a:off x="713666" y="3136562"/>
              <a:ext cx="606256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00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심층 인터뷰</a:t>
              </a:r>
              <a:endParaRPr lang="ko-KR" altLang="en-US" sz="7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749158" y="2939477"/>
            <a:ext cx="606256" cy="544247"/>
            <a:chOff x="2305844" y="2792370"/>
            <a:chExt cx="606256" cy="544247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6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01809" y="2792370"/>
              <a:ext cx="214326" cy="324000"/>
            </a:xfrm>
            <a:prstGeom prst="rect">
              <a:avLst/>
            </a:prstGeom>
          </p:spPr>
        </p:pic>
        <p:sp>
          <p:nvSpPr>
            <p:cNvPr id="76" name="직사각형 75"/>
            <p:cNvSpPr/>
            <p:nvPr/>
          </p:nvSpPr>
          <p:spPr>
            <a:xfrm>
              <a:off x="2305844" y="3136562"/>
              <a:ext cx="606256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00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구글 서베이</a:t>
              </a:r>
              <a:endParaRPr lang="ko-KR" altLang="en-US" sz="7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2784650" y="2939477"/>
            <a:ext cx="686406" cy="544247"/>
            <a:chOff x="3095295" y="2792370"/>
            <a:chExt cx="686406" cy="544247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6498" y="2792370"/>
              <a:ext cx="324000" cy="324000"/>
            </a:xfrm>
            <a:prstGeom prst="rect">
              <a:avLst/>
            </a:prstGeom>
          </p:spPr>
        </p:pic>
        <p:sp>
          <p:nvSpPr>
            <p:cNvPr id="77" name="직사각형 76"/>
            <p:cNvSpPr/>
            <p:nvPr/>
          </p:nvSpPr>
          <p:spPr>
            <a:xfrm>
              <a:off x="3095295" y="3136562"/>
              <a:ext cx="686406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00" dirty="0" smtClean="0">
                  <a:solidFill>
                    <a:schemeClr val="bg1"/>
                  </a:solidFill>
                  <a:latin typeface="나눔바른고딕" pitchFamily="50" charset="-127"/>
                  <a:ea typeface="나눔바른고딕" pitchFamily="50" charset="-127"/>
                </a:rPr>
                <a:t>데스크 리서치</a:t>
              </a:r>
              <a:endParaRPr lang="ko-KR" altLang="en-US" sz="7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</p:grpSp>
      <p:sp>
        <p:nvSpPr>
          <p:cNvPr id="78" name="갈매기형 수장 77"/>
          <p:cNvSpPr/>
          <p:nvPr/>
        </p:nvSpPr>
        <p:spPr>
          <a:xfrm rot="5400000">
            <a:off x="2532255" y="3455612"/>
            <a:ext cx="170308" cy="517213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3900292" y="3283669"/>
            <a:ext cx="526106" cy="2000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7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현장 관찰</a:t>
            </a:r>
            <a:endParaRPr lang="ko-KR" altLang="en-US" sz="7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53302" y="2628696"/>
            <a:ext cx="4722694" cy="223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50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근본적인 문제 및 이슈 </a:t>
            </a:r>
            <a:r>
              <a:rPr lang="ko-KR" altLang="en-US" sz="85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파악을 위해 </a:t>
            </a:r>
            <a:r>
              <a:rPr lang="en-US" altLang="ko-KR" sz="85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85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다양한 집단을 대상으로 리서치 </a:t>
            </a:r>
            <a:r>
              <a:rPr lang="ko-KR" altLang="en-US" sz="850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진행</a:t>
            </a:r>
            <a:endParaRPr lang="ko-KR" altLang="en-US" sz="85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345" y="2908984"/>
            <a:ext cx="396000" cy="396000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4932040" y="257528"/>
            <a:ext cx="3953873" cy="53091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000"/>
              </a:lnSpc>
            </a:pPr>
            <a:r>
              <a:rPr lang="ko-KR" altLang="en-US" sz="7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주관 </a:t>
            </a:r>
            <a:r>
              <a:rPr lang="en-US" altLang="ko-KR" sz="7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ko-KR" altLang="en-US" sz="7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한국 인터넷 전문가 협회</a:t>
            </a:r>
            <a:r>
              <a:rPr lang="en-US" altLang="ko-KR" sz="700" dirty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en-US" altLang="ko-KR" sz="7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UX</a:t>
            </a:r>
            <a:r>
              <a:rPr lang="ko-KR" altLang="en-US" sz="7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디자인 스쿨</a:t>
            </a:r>
            <a:r>
              <a:rPr lang="en-US" altLang="ko-KR" sz="7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</a:p>
          <a:p>
            <a:pPr>
              <a:lnSpc>
                <a:spcPts val="1000"/>
              </a:lnSpc>
            </a:pPr>
            <a:r>
              <a:rPr lang="ko-KR" altLang="en-US" sz="700" dirty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역할 </a:t>
            </a:r>
            <a:r>
              <a:rPr lang="en-US" altLang="ko-KR" sz="700" dirty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en-US" altLang="ko-KR" sz="700" dirty="0" err="1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UX</a:t>
            </a:r>
            <a:r>
              <a:rPr lang="en-US" altLang="ko-KR" sz="7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(30</a:t>
            </a:r>
            <a:r>
              <a:rPr lang="en-US" altLang="ko-KR" sz="700" dirty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%), </a:t>
            </a:r>
            <a:r>
              <a:rPr lang="en-US" altLang="ko-KR" sz="7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UI(</a:t>
            </a:r>
            <a:r>
              <a:rPr lang="ko-KR" altLang="en-US" sz="700" dirty="0" err="1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모바일</a:t>
            </a:r>
            <a:r>
              <a:rPr lang="en-US" altLang="ko-KR" sz="7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/</a:t>
            </a:r>
            <a:r>
              <a:rPr lang="ko-KR" altLang="en-US" sz="7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웹 </a:t>
            </a:r>
            <a:r>
              <a:rPr lang="en-US" altLang="ko-KR" sz="7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100%), </a:t>
            </a:r>
            <a:r>
              <a:rPr lang="ko-KR" altLang="en-US" sz="700" dirty="0" err="1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프로토타입</a:t>
            </a:r>
            <a:r>
              <a:rPr lang="en-US" altLang="ko-KR" sz="7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sz="700" dirty="0" err="1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모바일</a:t>
            </a:r>
            <a:r>
              <a:rPr lang="en-US" altLang="ko-KR" sz="7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/</a:t>
            </a:r>
            <a:r>
              <a:rPr lang="ko-KR" altLang="en-US" sz="7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웹 </a:t>
            </a:r>
            <a:r>
              <a:rPr lang="en-US" altLang="ko-KR" sz="7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100%)</a:t>
            </a:r>
          </a:p>
          <a:p>
            <a:pPr>
              <a:lnSpc>
                <a:spcPts val="1000"/>
              </a:lnSpc>
            </a:pPr>
            <a:r>
              <a:rPr lang="ko-KR" altLang="en-US" sz="7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스킬</a:t>
            </a:r>
            <a:r>
              <a:rPr lang="en-US" altLang="ko-KR" sz="700" dirty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7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en-US" altLang="ko-KR" sz="700" dirty="0" err="1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proto.io</a:t>
            </a:r>
            <a:r>
              <a:rPr lang="en-US" altLang="ko-KR" sz="7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Photoshop, Eclipse(</a:t>
            </a:r>
            <a:r>
              <a:rPr lang="en-US" altLang="ko-KR" sz="700" dirty="0" err="1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GWT</a:t>
            </a:r>
            <a:r>
              <a:rPr lang="en-US" altLang="ko-KR" sz="7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), HTML, </a:t>
            </a:r>
            <a:r>
              <a:rPr lang="en-US" altLang="ko-KR" sz="700" dirty="0" err="1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CSS</a:t>
            </a:r>
            <a:endParaRPr lang="en-US" altLang="ko-KR" sz="700" dirty="0">
              <a:solidFill>
                <a:schemeClr val="bg1">
                  <a:lumMod val="8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519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8" name="직사각형 57"/>
          <p:cNvSpPr/>
          <p:nvPr/>
        </p:nvSpPr>
        <p:spPr>
          <a:xfrm>
            <a:off x="4932040" y="260672"/>
            <a:ext cx="3933408" cy="216000"/>
          </a:xfrm>
          <a:prstGeom prst="rect">
            <a:avLst/>
          </a:prstGeom>
          <a:solidFill>
            <a:schemeClr val="accent5">
              <a:alpha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>
                <a:latin typeface="나눔바른고딕" pitchFamily="50" charset="-127"/>
                <a:ea typeface="나눔바른고딕" pitchFamily="50" charset="-127"/>
              </a:rPr>
              <a:t>프로토타입</a:t>
            </a:r>
            <a:r>
              <a:rPr lang="ko-KR" altLang="en-US" sz="900" dirty="0" smtClean="0">
                <a:latin typeface="나눔바른고딕" pitchFamily="50" charset="-127"/>
                <a:ea typeface="나눔바른고딕" pitchFamily="50" charset="-127"/>
              </a:rPr>
              <a:t> 제작 과정</a:t>
            </a:r>
            <a:endParaRPr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86958" y="260672"/>
            <a:ext cx="4346942" cy="223394"/>
          </a:xfrm>
          <a:prstGeom prst="rect">
            <a:avLst/>
          </a:prstGeom>
          <a:solidFill>
            <a:schemeClr val="accent5">
              <a:alpha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latin typeface="나눔바른고딕" pitchFamily="50" charset="-127"/>
                <a:ea typeface="나눔바른고딕" pitchFamily="50" charset="-127"/>
              </a:rPr>
              <a:t>리서치를 위해 동물 병원 방문 및 원장 인터뷰 진행</a:t>
            </a:r>
            <a:endParaRPr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4932040" y="4004460"/>
            <a:ext cx="3933408" cy="216000"/>
          </a:xfrm>
          <a:prstGeom prst="rect">
            <a:avLst/>
          </a:prstGeom>
          <a:solidFill>
            <a:schemeClr val="accent5">
              <a:alpha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latin typeface="나눔바른고딕" pitchFamily="50" charset="-127"/>
                <a:ea typeface="나눔바른고딕" pitchFamily="50" charset="-127"/>
              </a:rPr>
              <a:t>아이디어 회의 과정</a:t>
            </a:r>
            <a:endParaRPr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86958" y="4004460"/>
            <a:ext cx="4346942" cy="216628"/>
          </a:xfrm>
          <a:prstGeom prst="rect">
            <a:avLst/>
          </a:prstGeom>
          <a:solidFill>
            <a:schemeClr val="accent5">
              <a:alpha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latin typeface="나눔바른고딕" pitchFamily="50" charset="-127"/>
                <a:ea typeface="나눔바른고딕" pitchFamily="50" charset="-127"/>
              </a:rPr>
              <a:t>IA </a:t>
            </a:r>
            <a:r>
              <a:rPr lang="ko-KR" altLang="en-US" sz="900" dirty="0" smtClean="0">
                <a:latin typeface="나눔바른고딕" pitchFamily="50" charset="-127"/>
                <a:ea typeface="나눔바른고딕" pitchFamily="50" charset="-127"/>
              </a:rPr>
              <a:t>기획 과정</a:t>
            </a:r>
            <a:endParaRPr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58" y="484065"/>
            <a:ext cx="4346942" cy="3260207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59" y="4221088"/>
            <a:ext cx="4346942" cy="2207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 descr="F:\ux스쿨6기\발라당\발라당_구글드라이브\2조 FM4\PiC\20140729_113610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32040" y="4214866"/>
            <a:ext cx="3933408" cy="221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F:\내자료모음_취_업\스마일게이트\제작과정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76672"/>
            <a:ext cx="3933408" cy="248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47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동물아이디어도출.jpg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Image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4" y="3573222"/>
            <a:ext cx="1368000" cy="1080000"/>
          </a:xfrm>
          <a:prstGeom prst="rect">
            <a:avLst/>
          </a:prstGeom>
        </p:spPr>
      </p:pic>
      <p:pic>
        <p:nvPicPr>
          <p:cNvPr id="15" name="Image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259" y="3573222"/>
            <a:ext cx="1368000" cy="1080000"/>
          </a:xfrm>
          <a:prstGeom prst="rect">
            <a:avLst/>
          </a:prstGeom>
        </p:spPr>
      </p:pic>
      <p:pic>
        <p:nvPicPr>
          <p:cNvPr id="16" name="Image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51814" y="3573221"/>
            <a:ext cx="1368000" cy="1080000"/>
          </a:xfrm>
          <a:prstGeom prst="rect">
            <a:avLst/>
          </a:prstGeom>
        </p:spPr>
      </p:pic>
      <p:pic>
        <p:nvPicPr>
          <p:cNvPr id="17" name="Image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369" y="3573222"/>
            <a:ext cx="1368000" cy="1080000"/>
          </a:xfrm>
          <a:prstGeom prst="rect">
            <a:avLst/>
          </a:prstGeom>
        </p:spPr>
      </p:pic>
      <p:pic>
        <p:nvPicPr>
          <p:cNvPr id="18" name="Image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924" y="3573222"/>
            <a:ext cx="1368000" cy="1080000"/>
          </a:xfrm>
          <a:prstGeom prst="rect">
            <a:avLst/>
          </a:prstGeom>
        </p:spPr>
      </p:pic>
      <p:pic>
        <p:nvPicPr>
          <p:cNvPr id="19" name="Image"/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480" y="3573222"/>
            <a:ext cx="1368000" cy="10800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4006678" y="713376"/>
            <a:ext cx="1571636" cy="2143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나눔바른고딕" pitchFamily="50" charset="-127"/>
                <a:ea typeface="나눔바른고딕" pitchFamily="50" charset="-127"/>
              </a:rPr>
              <a:t>교육</a:t>
            </a:r>
            <a:endParaRPr lang="ko-KR" altLang="en-US" sz="10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7304795" y="713376"/>
            <a:ext cx="1571636" cy="2143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나눔바른고딕" pitchFamily="50" charset="-127"/>
                <a:ea typeface="나눔바른고딕" pitchFamily="50" charset="-127"/>
              </a:rPr>
              <a:t>문화</a:t>
            </a:r>
            <a:endParaRPr lang="ko-KR" altLang="en-US" sz="10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5655736" y="713376"/>
            <a:ext cx="1571636" cy="2143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latin typeface="나눔바른고딕" pitchFamily="50" charset="-127"/>
                <a:ea typeface="나눔바른고딕" pitchFamily="50" charset="-127"/>
              </a:rPr>
              <a:t>공감</a:t>
            </a:r>
            <a:endParaRPr lang="ko-KR" altLang="en-US" sz="10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50275" y="979429"/>
            <a:ext cx="3443422" cy="1714512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9" name="text 1"/>
          <p:cNvSpPr txBox="1"/>
          <p:nvPr/>
        </p:nvSpPr>
        <p:spPr>
          <a:xfrm>
            <a:off x="1399394" y="1146935"/>
            <a:ext cx="1145185" cy="765594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/>
          <a:p>
            <a:pPr algn="ctr">
              <a:lnSpc>
                <a:spcPts val="1200"/>
              </a:lnSpc>
            </a:pPr>
            <a:r>
              <a:rPr lang="ko-KR" altLang="en-US" sz="900" spc="10" dirty="0" smtClean="0">
                <a:solidFill>
                  <a:srgbClr val="FFFFFF"/>
                </a:solidFill>
                <a:latin typeface="나눔바른고딕" pitchFamily="50" charset="-127"/>
                <a:ea typeface="나눔바른고딕" pitchFamily="50" charset="-127"/>
                <a:cs typeface="Arial"/>
              </a:rPr>
              <a:t>체험 및 교육 </a:t>
            </a:r>
            <a:r>
              <a:rPr sz="900" spc="10" dirty="0" smtClean="0">
                <a:solidFill>
                  <a:srgbClr val="FFFFFF"/>
                </a:solidFill>
                <a:latin typeface="나눔바른고딕" pitchFamily="50" charset="-127"/>
                <a:ea typeface="나눔바른고딕" pitchFamily="50" charset="-127"/>
                <a:cs typeface="Arial"/>
              </a:rPr>
              <a:t>콘텐츠</a:t>
            </a:r>
            <a:endParaRPr lang="en-US" sz="900" spc="10" dirty="0" smtClean="0">
              <a:solidFill>
                <a:srgbClr val="FFFFFF"/>
              </a:solidFill>
              <a:latin typeface="나눔바른고딕" pitchFamily="50" charset="-127"/>
              <a:ea typeface="나눔바른고딕" pitchFamily="50" charset="-127"/>
              <a:cs typeface="Arial"/>
            </a:endParaRPr>
          </a:p>
          <a:p>
            <a:pPr algn="ctr">
              <a:lnSpc>
                <a:spcPts val="1200"/>
              </a:lnSpc>
            </a:pPr>
            <a:r>
              <a:rPr lang="ko-KR" altLang="en-US" sz="900" spc="10" dirty="0" smtClean="0">
                <a:solidFill>
                  <a:srgbClr val="FFFFFF"/>
                </a:solidFill>
                <a:latin typeface="나눔바른고딕" pitchFamily="50" charset="-127"/>
                <a:ea typeface="나눔바른고딕" pitchFamily="50" charset="-127"/>
                <a:cs typeface="Arial"/>
              </a:rPr>
              <a:t>전문 분양</a:t>
            </a:r>
            <a:r>
              <a:rPr lang="en-US" altLang="ko-KR" sz="900" spc="10" dirty="0" smtClean="0">
                <a:solidFill>
                  <a:srgbClr val="FFFFFF"/>
                </a:solidFill>
                <a:latin typeface="나눔바른고딕" pitchFamily="50" charset="-127"/>
                <a:ea typeface="나눔바른고딕" pitchFamily="50" charset="-127"/>
                <a:cs typeface="Arial"/>
              </a:rPr>
              <a:t>/</a:t>
            </a:r>
            <a:r>
              <a:rPr lang="ko-KR" altLang="en-US" sz="900" spc="10" dirty="0" smtClean="0">
                <a:solidFill>
                  <a:srgbClr val="FFFFFF"/>
                </a:solidFill>
                <a:latin typeface="나눔바른고딕" pitchFamily="50" charset="-127"/>
                <a:ea typeface="나눔바른고딕" pitchFamily="50" charset="-127"/>
                <a:cs typeface="Arial"/>
              </a:rPr>
              <a:t>입양 프로그램</a:t>
            </a:r>
            <a:endParaRPr lang="en-US" altLang="ko-KR" sz="900" spc="10" dirty="0" smtClean="0">
              <a:solidFill>
                <a:srgbClr val="FFFFFF"/>
              </a:solidFill>
              <a:latin typeface="나눔바른고딕" pitchFamily="50" charset="-127"/>
              <a:ea typeface="나눔바른고딕" pitchFamily="50" charset="-127"/>
              <a:cs typeface="Arial"/>
            </a:endParaRPr>
          </a:p>
          <a:p>
            <a:pPr algn="ctr">
              <a:lnSpc>
                <a:spcPts val="1200"/>
              </a:lnSpc>
            </a:pPr>
            <a:r>
              <a:rPr lang="ko-KR" altLang="en-US" sz="900" spc="10" dirty="0" smtClean="0">
                <a:solidFill>
                  <a:srgbClr val="FFFFFF"/>
                </a:solidFill>
                <a:latin typeface="나눔바른고딕" pitchFamily="50" charset="-127"/>
                <a:ea typeface="나눔바른고딕" pitchFamily="50" charset="-127"/>
                <a:cs typeface="Arial"/>
              </a:rPr>
              <a:t>이벤트 및 세미나 공간</a:t>
            </a:r>
            <a:endParaRPr lang="en-US" altLang="ko-KR" sz="900" spc="10" dirty="0" smtClean="0">
              <a:solidFill>
                <a:srgbClr val="FFFFFF"/>
              </a:solidFill>
              <a:latin typeface="나눔바른고딕" pitchFamily="50" charset="-127"/>
              <a:ea typeface="나눔바른고딕" pitchFamily="50" charset="-127"/>
              <a:cs typeface="Arial"/>
            </a:endParaRPr>
          </a:p>
          <a:p>
            <a:pPr algn="ctr">
              <a:lnSpc>
                <a:spcPts val="1200"/>
              </a:lnSpc>
            </a:pPr>
            <a:r>
              <a:rPr lang="ko-KR" altLang="en-US" sz="900" spc="10" dirty="0" smtClean="0">
                <a:solidFill>
                  <a:srgbClr val="FFFFFF"/>
                </a:solidFill>
                <a:latin typeface="나눔바른고딕" pitchFamily="50" charset="-127"/>
                <a:ea typeface="나눔바른고딕" pitchFamily="50" charset="-127"/>
                <a:cs typeface="Arial"/>
              </a:rPr>
              <a:t>반려동물 놀이 공간</a:t>
            </a:r>
            <a:endParaRPr lang="en-US" altLang="ko-KR" sz="900" spc="10" dirty="0" smtClean="0">
              <a:solidFill>
                <a:srgbClr val="FFFFFF"/>
              </a:solidFill>
              <a:latin typeface="나눔바른고딕" pitchFamily="50" charset="-127"/>
              <a:ea typeface="나눔바른고딕" pitchFamily="50" charset="-127"/>
              <a:cs typeface="Arial"/>
            </a:endParaRPr>
          </a:p>
          <a:p>
            <a:pPr algn="ctr">
              <a:lnSpc>
                <a:spcPts val="1200"/>
              </a:lnSpc>
            </a:pPr>
            <a:r>
              <a:rPr lang="ko-KR" altLang="en-US" sz="900" spc="10" dirty="0" smtClean="0">
                <a:solidFill>
                  <a:srgbClr val="FFFFFF"/>
                </a:solidFill>
                <a:latin typeface="나눔바른고딕" pitchFamily="50" charset="-127"/>
                <a:ea typeface="나눔바른고딕" pitchFamily="50" charset="-127"/>
                <a:cs typeface="Arial"/>
              </a:rPr>
              <a:t>지역 복합 문화공간</a:t>
            </a:r>
            <a:endParaRPr lang="en-US" sz="900" spc="10" dirty="0" smtClean="0">
              <a:solidFill>
                <a:srgbClr val="FFFFFF"/>
              </a:solidFill>
              <a:latin typeface="나눔바른고딕" pitchFamily="50" charset="-127"/>
              <a:ea typeface="나눔바른고딕" pitchFamily="50" charset="-127"/>
              <a:cs typeface="Arial"/>
            </a:endParaRPr>
          </a:p>
        </p:txBody>
      </p:sp>
      <p:sp>
        <p:nvSpPr>
          <p:cNvPr id="30" name="text 1"/>
          <p:cNvSpPr txBox="1"/>
          <p:nvPr/>
        </p:nvSpPr>
        <p:spPr>
          <a:xfrm>
            <a:off x="176709" y="2048740"/>
            <a:ext cx="359055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algn="ctr">
              <a:lnSpc>
                <a:spcPct val="100000"/>
              </a:lnSpc>
            </a:pPr>
            <a:r>
              <a:rPr lang="en-US" altLang="ko-KR" sz="1400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cs typeface="NanumBarunGothicOTF"/>
              </a:rPr>
              <a:t>“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cs typeface="NanumBarunGothicOTF"/>
              </a:rPr>
              <a:t>반려동물</a:t>
            </a:r>
            <a:r>
              <a:rPr lang="ko-KR" altLang="en-US" sz="1400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cs typeface="NanumBarunGothicOTF"/>
              </a:rPr>
              <a:t> 문화 개선을 위한</a:t>
            </a:r>
            <a:endParaRPr lang="en-US" altLang="ko-KR" sz="1400" b="1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  <a:cs typeface="NanumBarunGothicOTF"/>
            </a:endParaRPr>
          </a:p>
          <a:p>
            <a:pPr marL="0" algn="ctr">
              <a:lnSpc>
                <a:spcPct val="100000"/>
              </a:lnSpc>
            </a:pPr>
            <a:r>
              <a:rPr lang="ko-KR" altLang="en-US" sz="1400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cs typeface="NanumBarunGothicOTF"/>
              </a:rPr>
              <a:t>반려동물 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cs typeface="NanumBarunGothicOTF"/>
              </a:rPr>
              <a:t>종합센터</a:t>
            </a:r>
            <a:r>
              <a:rPr lang="ko-KR" altLang="en-US" sz="1400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cs typeface="NanumBarunGothicOTF"/>
              </a:rPr>
              <a:t> 설립</a:t>
            </a:r>
            <a:r>
              <a:rPr lang="en-US" altLang="ko-KR" sz="1400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cs typeface="NanumBarunGothicOTF"/>
              </a:rPr>
              <a:t>”</a:t>
            </a:r>
            <a:endParaRPr sz="140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  <a:cs typeface="NanumBarunGothicOTF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79512" y="152515"/>
            <a:ext cx="27089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>
                    <a:lumMod val="75000"/>
                  </a:schemeClr>
                </a:solidFill>
                <a:latin typeface="Gotham Medium" pitchFamily="2" charset="0"/>
              </a:rPr>
              <a:t>3</a:t>
            </a:r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Gotham Medium" pitchFamily="2" charset="0"/>
              </a:rPr>
              <a:t>. DEVELOP</a:t>
            </a:r>
          </a:p>
        </p:txBody>
      </p:sp>
      <p:sp>
        <p:nvSpPr>
          <p:cNvPr id="36" name="갈매기형 수장 35"/>
          <p:cNvSpPr/>
          <p:nvPr/>
        </p:nvSpPr>
        <p:spPr>
          <a:xfrm>
            <a:off x="3755204" y="1666377"/>
            <a:ext cx="170308" cy="340616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36703" y="4653222"/>
            <a:ext cx="1368001" cy="216023"/>
          </a:xfrm>
          <a:prstGeom prst="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latin typeface="나눔바른고딕" pitchFamily="50" charset="-127"/>
                <a:ea typeface="나눔바른고딕" pitchFamily="50" charset="-127"/>
              </a:rPr>
              <a:t>평소 인식</a:t>
            </a:r>
            <a:endParaRPr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36703" y="4869244"/>
            <a:ext cx="1368001" cy="127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초등학생 김삼순은 동물을 좋아하지만 잘 알지는 못한다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그래도 동물을 키우는 건 자신 있다고 생각한다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.</a:t>
            </a:r>
            <a:endParaRPr lang="en-US" altLang="ko-KR" sz="8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694258" y="4653222"/>
            <a:ext cx="1368001" cy="216023"/>
          </a:xfrm>
          <a:prstGeom prst="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latin typeface="나눔바른고딕" pitchFamily="50" charset="-127"/>
                <a:ea typeface="나눔바른고딕" pitchFamily="50" charset="-127"/>
              </a:rPr>
              <a:t>센터 입구</a:t>
            </a:r>
            <a:endParaRPr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694258" y="4869244"/>
            <a:ext cx="1368001" cy="127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외벽에 설치된 증강현실 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디스플레이를 보며 관심을 </a:t>
            </a: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가진다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별 </a:t>
            </a: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생각은 없었지만 독특한 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건물형태와 </a:t>
            </a: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호기심에 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재미있을 거 </a:t>
            </a: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같다는 생각이 든다</a:t>
            </a:r>
            <a:r>
              <a:rPr lang="en-US" altLang="ko-KR" sz="850" dirty="0"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3151813" y="4869244"/>
            <a:ext cx="1368001" cy="127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반려동물에 </a:t>
            </a: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대해 알고 체험한다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그 </a:t>
            </a: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동안의 지식과 다른 것을 알게 되고 현재 반려동물 문화의 실태와 잘못된 인식을 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갖고 있었던 </a:t>
            </a: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것이 미안해진다</a:t>
            </a:r>
            <a:r>
              <a:rPr lang="en-US" altLang="ko-KR" sz="850" dirty="0"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4609369" y="4653222"/>
            <a:ext cx="1368000" cy="216023"/>
          </a:xfrm>
          <a:prstGeom prst="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latin typeface="나눔바른고딕" pitchFamily="50" charset="-127"/>
                <a:ea typeface="나눔바른고딕" pitchFamily="50" charset="-127"/>
              </a:rPr>
              <a:t>전문가 서비스</a:t>
            </a:r>
            <a:endParaRPr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609369" y="4869244"/>
            <a:ext cx="1368000" cy="127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센터를 이용하며 반려동물에 대해 궁금한 것이 생긴다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바로 </a:t>
            </a: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옆 보호센터에서 자세한 설명을 들을 수 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있었다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반려동물의 </a:t>
            </a: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행동심리</a:t>
            </a:r>
            <a:r>
              <a:rPr lang="en-US" altLang="ko-KR" sz="85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특징을 </a:t>
            </a: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알 수 있었다</a:t>
            </a:r>
            <a:r>
              <a:rPr lang="en-US" altLang="ko-KR" sz="850" dirty="0"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6066924" y="4653222"/>
            <a:ext cx="1368001" cy="216023"/>
          </a:xfrm>
          <a:prstGeom prst="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latin typeface="나눔바른고딕" pitchFamily="50" charset="-127"/>
                <a:ea typeface="나눔바른고딕" pitchFamily="50" charset="-127"/>
              </a:rPr>
              <a:t>입양 서비스</a:t>
            </a:r>
            <a:endParaRPr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066924" y="4869244"/>
            <a:ext cx="1368001" cy="127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입양에 관심을 가지게 되었고 일주일간의 교육을 마치고 나에게 맞는 반려동물을 입양할 수 있었다</a:t>
            </a:r>
            <a:r>
              <a:rPr lang="en-US" altLang="ko-KR" sz="850" dirty="0"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>
              <a:lnSpc>
                <a:spcPts val="1200"/>
              </a:lnSpc>
            </a:pP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교육을 받고 만나는 반려동물이라 행동 하나하나가 이해가 되고 애착이 더 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간</a:t>
            </a: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다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.</a:t>
            </a:r>
            <a:endParaRPr lang="en-US" altLang="ko-KR" sz="8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524479" y="4653222"/>
            <a:ext cx="1368001" cy="216023"/>
          </a:xfrm>
          <a:prstGeom prst="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latin typeface="나눔바른고딕" pitchFamily="50" charset="-127"/>
                <a:ea typeface="나눔바른고딕" pitchFamily="50" charset="-127"/>
              </a:rPr>
              <a:t>재방문</a:t>
            </a:r>
            <a:endParaRPr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524479" y="4869244"/>
            <a:ext cx="1368001" cy="127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반려동물과 산책을 하다가 궁금한 점이 있거나 쉬고 싶으면 자주 방문하게 된다</a:t>
            </a:r>
            <a:r>
              <a:rPr lang="en-US" altLang="ko-KR" sz="850" dirty="0"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동물에 관한 많은 서적과 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교육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훈련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,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강좌가 있어서 도움이 많이 된다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.</a:t>
            </a:r>
            <a:endParaRPr lang="en-US" altLang="ko-KR" sz="8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236703" y="3314699"/>
            <a:ext cx="27089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서비스 이용 시나리오</a:t>
            </a:r>
            <a:endParaRPr lang="en-US" altLang="ko-KR" sz="1000" b="1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14282" y="713376"/>
            <a:ext cx="3466800" cy="214314"/>
          </a:xfrm>
          <a:prstGeom prst="rect">
            <a:avLst/>
          </a:prstGeom>
          <a:noFill/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Gotham Medium"/>
                <a:ea typeface="나눔바른고딕" pitchFamily="50" charset="-127"/>
              </a:rPr>
              <a:t>- </a:t>
            </a:r>
            <a:r>
              <a:rPr lang="ko-KR" altLang="en-US" sz="1200" b="1" dirty="0" smtClean="0">
                <a:latin typeface="Gotham Medium"/>
                <a:ea typeface="나눔바른고딕" pitchFamily="50" charset="-127"/>
              </a:rPr>
              <a:t>목표 및 기획 방향 </a:t>
            </a:r>
            <a:r>
              <a:rPr lang="en-US" altLang="ko-KR" sz="1200" b="1" dirty="0" smtClean="0">
                <a:latin typeface="Gotham Medium"/>
                <a:ea typeface="나눔바른고딕" pitchFamily="50" charset="-127"/>
              </a:rPr>
              <a:t>-</a:t>
            </a:r>
            <a:endParaRPr lang="ko-KR" altLang="en-US" sz="1200" b="1" dirty="0">
              <a:latin typeface="Gotham Medium"/>
              <a:ea typeface="나눔바른고딕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151814" y="4653222"/>
            <a:ext cx="1368001" cy="217596"/>
          </a:xfrm>
          <a:prstGeom prst="rect">
            <a:avLst/>
          </a:prstGeom>
          <a:solidFill>
            <a:schemeClr val="accent5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latin typeface="나눔바른고딕" pitchFamily="50" charset="-127"/>
                <a:ea typeface="나눔바른고딕" pitchFamily="50" charset="-127"/>
              </a:rPr>
              <a:t>콘텐츠 체험 서비스</a:t>
            </a:r>
            <a:endParaRPr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000496" y="980891"/>
            <a:ext cx="1584000" cy="1712851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반려동물 일생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시선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생각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행동 등의 콘텐츠를 통해 생명의 존엄성을 확실하게 전달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>
              <a:lnSpc>
                <a:spcPts val="1200"/>
              </a:lnSpc>
            </a:pPr>
            <a:endParaRPr lang="en-US" altLang="ko-KR" sz="850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ts val="1200"/>
              </a:lnSpc>
            </a:pPr>
            <a:endParaRPr lang="en-US" altLang="ko-KR" sz="850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ts val="1200"/>
              </a:lnSpc>
            </a:pP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전반적인 반려동물에 대한 인식 개선을 통해 동물도 하나의 인격체라는 메시지 전달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sz="8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649554" y="980891"/>
            <a:ext cx="1584000" cy="1712851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평소 알지 못했던 동물의 생각과 행동을 체험 프로그램을 통해 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이해한다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.</a:t>
            </a:r>
            <a:endParaRPr lang="en-US" altLang="ko-KR" sz="850" dirty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ts val="1200"/>
              </a:lnSpc>
            </a:pPr>
            <a:endParaRPr lang="en-US" altLang="ko-KR" sz="850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ts val="1200"/>
              </a:lnSpc>
            </a:pPr>
            <a:endParaRPr lang="en-US" altLang="ko-KR" sz="85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반려동물과 함께 공존하는 공간을 통해 더 친밀해지고 생명의 소중함을 느끼게 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해준다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sz="8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7298613" y="980891"/>
            <a:ext cx="1584000" cy="1712851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지역 주민을 위한 이벤트 및 강연 프로그램을 운영 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한다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endParaRPr lang="en-US" altLang="ko-KR" sz="850" dirty="0" smtClean="0"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850" dirty="0" smtClean="0">
              <a:latin typeface="나눔바른고딕" pitchFamily="50" charset="-127"/>
              <a:ea typeface="나눔바른고딕" pitchFamily="50" charset="-127"/>
            </a:endParaRPr>
          </a:p>
          <a:p>
            <a:endParaRPr lang="en-US" altLang="ko-KR" sz="850" dirty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누구나 </a:t>
            </a: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다가갈 수 있는 공동체 공간이며 교육</a:t>
            </a:r>
            <a:r>
              <a:rPr lang="en-US" altLang="ko-KR" sz="85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놀이</a:t>
            </a:r>
            <a:r>
              <a:rPr lang="en-US" altLang="ko-KR" sz="85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입양 등 지역사회와 연계하여 다양한 프로그램을 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운영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.</a:t>
            </a:r>
            <a:endParaRPr lang="ko-KR" altLang="en-US" sz="850" dirty="0"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50" name="직선 연결선 49"/>
          <p:cNvCxnSpPr/>
          <p:nvPr/>
        </p:nvCxnSpPr>
        <p:spPr>
          <a:xfrm>
            <a:off x="4106156" y="1844362"/>
            <a:ext cx="1329940" cy="0"/>
          </a:xfrm>
          <a:prstGeom prst="line">
            <a:avLst/>
          </a:prstGeom>
          <a:ln w="12700">
            <a:solidFill>
              <a:schemeClr val="bg1">
                <a:alpha val="3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5757534" y="1844362"/>
            <a:ext cx="1329940" cy="0"/>
          </a:xfrm>
          <a:prstGeom prst="line">
            <a:avLst/>
          </a:prstGeom>
          <a:ln w="12700">
            <a:solidFill>
              <a:schemeClr val="bg1">
                <a:alpha val="3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7406593" y="1700808"/>
            <a:ext cx="1329940" cy="0"/>
          </a:xfrm>
          <a:prstGeom prst="line">
            <a:avLst/>
          </a:prstGeom>
          <a:ln w="12700">
            <a:solidFill>
              <a:schemeClr val="bg1">
                <a:alpha val="38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524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52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45" y="188"/>
            <a:ext cx="9144000" cy="685781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3888" y="1297449"/>
            <a:ext cx="5494362" cy="4867855"/>
          </a:xfrm>
          <a:prstGeom prst="rect">
            <a:avLst/>
          </a:prstGeom>
        </p:spPr>
      </p:pic>
      <p:cxnSp>
        <p:nvCxnSpPr>
          <p:cNvPr id="10" name="꺾인 연결선 9"/>
          <p:cNvCxnSpPr>
            <a:endCxn id="12" idx="0"/>
          </p:cNvCxnSpPr>
          <p:nvPr/>
        </p:nvCxnSpPr>
        <p:spPr>
          <a:xfrm rot="5400000">
            <a:off x="3769058" y="3778188"/>
            <a:ext cx="2088235" cy="381746"/>
          </a:xfrm>
          <a:prstGeom prst="bentConnector3">
            <a:avLst/>
          </a:prstGeom>
          <a:ln w="19050">
            <a:solidFill>
              <a:schemeClr val="bg1">
                <a:lumMod val="65000"/>
              </a:schemeClr>
            </a:solidFill>
            <a:prstDash val="sysDash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>
          <a:xfrm>
            <a:off x="3734992" y="5229201"/>
            <a:ext cx="1773112" cy="648072"/>
          </a:xfrm>
          <a:prstGeom prst="rect">
            <a:avLst/>
          </a:prstGeom>
          <a:solidFill>
            <a:schemeClr val="tx1">
              <a:lumMod val="85000"/>
              <a:lumOff val="15000"/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역사로 보는 반려동물 의미</a:t>
            </a:r>
            <a:endParaRPr lang="en-US" altLang="ko-KR" sz="85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세계로 보는 반려동물 문화</a:t>
            </a:r>
            <a:endParaRPr lang="en-US" altLang="ko-KR" sz="85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통계로 보는 유기동물 실태</a:t>
            </a:r>
            <a:endParaRPr lang="en-US" altLang="ko-KR" sz="85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반려동물 일생 영상 콘텐츠</a:t>
            </a:r>
            <a:endParaRPr lang="ko-KR" altLang="en-US" sz="8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736500" y="5013179"/>
            <a:ext cx="1771604" cy="216022"/>
          </a:xfrm>
          <a:prstGeom prst="rect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latin typeface="나눔바른고딕" pitchFamily="50" charset="-127"/>
                <a:ea typeface="나눔바른고딕" pitchFamily="50" charset="-127"/>
              </a:rPr>
              <a:t>정보</a:t>
            </a:r>
            <a:r>
              <a:rPr lang="ko-KR" altLang="en-US" sz="900" dirty="0">
                <a:latin typeface="나눔바른고딕" pitchFamily="50" charset="-127"/>
                <a:ea typeface="나눔바른고딕" pitchFamily="50" charset="-127"/>
              </a:rPr>
              <a:t>관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3862827" y="1073908"/>
            <a:ext cx="1645277" cy="770915"/>
          </a:xfrm>
          <a:prstGeom prst="rect">
            <a:avLst/>
          </a:prstGeom>
          <a:solidFill>
            <a:schemeClr val="tx1">
              <a:lumMod val="85000"/>
              <a:lumOff val="15000"/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전문 입양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/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분양 프로그램</a:t>
            </a:r>
            <a:endParaRPr lang="en-US" altLang="ko-KR" sz="85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전문 상담 프로그램</a:t>
            </a:r>
            <a:endParaRPr lang="en-US" altLang="ko-KR" sz="85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반려동물 교육 프로그램</a:t>
            </a:r>
            <a:endParaRPr lang="en-US" altLang="ko-KR" sz="85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동물 보호소</a:t>
            </a:r>
            <a:endParaRPr lang="en-US" altLang="ko-KR" sz="85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가족 및 일반인 프로그램</a:t>
            </a:r>
            <a:endParaRPr lang="ko-KR" altLang="en-US" sz="8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862827" y="203787"/>
            <a:ext cx="1645277" cy="216000"/>
          </a:xfrm>
          <a:prstGeom prst="rect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latin typeface="나눔바른고딕" pitchFamily="50" charset="-127"/>
                <a:ea typeface="나눔바른고딕" pitchFamily="50" charset="-127"/>
              </a:rPr>
              <a:t>교육 및 보호센터</a:t>
            </a:r>
            <a:endParaRPr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26" name="꺾인 연결선 25"/>
          <p:cNvCxnSpPr>
            <a:endCxn id="27" idx="2"/>
          </p:cNvCxnSpPr>
          <p:nvPr/>
        </p:nvCxnSpPr>
        <p:spPr>
          <a:xfrm rot="5400000" flipH="1" flipV="1">
            <a:off x="7192216" y="2051034"/>
            <a:ext cx="1369850" cy="172878"/>
          </a:xfrm>
          <a:prstGeom prst="bentConnector3">
            <a:avLst/>
          </a:prstGeom>
          <a:ln w="19050">
            <a:solidFill>
              <a:schemeClr val="bg1">
                <a:lumMod val="6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7178695" y="1052652"/>
            <a:ext cx="1569770" cy="399896"/>
          </a:xfrm>
          <a:prstGeom prst="rect">
            <a:avLst/>
          </a:prstGeom>
          <a:solidFill>
            <a:schemeClr val="tx1">
              <a:lumMod val="85000"/>
              <a:lumOff val="15000"/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라이브러리 카페</a:t>
            </a:r>
            <a:endParaRPr lang="en-US" altLang="ko-KR" sz="85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강의 및 교육 공간</a:t>
            </a:r>
            <a:endParaRPr lang="en-US" altLang="ko-KR" sz="850" dirty="0" smtClean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178694" y="194262"/>
            <a:ext cx="1569770" cy="216022"/>
          </a:xfrm>
          <a:prstGeom prst="rect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latin typeface="나눔바른고딕" pitchFamily="50" charset="-127"/>
                <a:ea typeface="나눔바른고딕" pitchFamily="50" charset="-127"/>
              </a:rPr>
              <a:t>다목적 공간</a:t>
            </a:r>
            <a:endParaRPr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31" name="꺾인 연결선 30"/>
          <p:cNvCxnSpPr>
            <a:endCxn id="33" idx="0"/>
          </p:cNvCxnSpPr>
          <p:nvPr/>
        </p:nvCxnSpPr>
        <p:spPr>
          <a:xfrm rot="5400000">
            <a:off x="6404794" y="4685728"/>
            <a:ext cx="1597448" cy="209577"/>
          </a:xfrm>
          <a:prstGeom prst="bentConnector3">
            <a:avLst/>
          </a:prstGeom>
          <a:ln w="19050">
            <a:solidFill>
              <a:schemeClr val="bg1">
                <a:lumMod val="6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6095559" y="5805262"/>
            <a:ext cx="2004831" cy="814822"/>
          </a:xfrm>
          <a:prstGeom prst="rect">
            <a:avLst/>
          </a:prstGeom>
          <a:solidFill>
            <a:schemeClr val="tx1">
              <a:lumMod val="85000"/>
              <a:lumOff val="15000"/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반려동물의 시각으로 보는 세상</a:t>
            </a:r>
            <a:endParaRPr lang="en-US" altLang="ko-KR" sz="85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반려동물의 특징 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&amp; 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행동 알기</a:t>
            </a:r>
            <a:endParaRPr lang="en-US" altLang="ko-KR" sz="85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나만의 반려동물 만들기</a:t>
            </a:r>
            <a:endParaRPr lang="en-US" altLang="ko-KR" sz="85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나에게 맞는 반려동물 찾기</a:t>
            </a:r>
            <a:endParaRPr lang="en-US" altLang="ko-KR" sz="85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나만의 기념품 만들기</a:t>
            </a:r>
            <a:endParaRPr lang="ko-KR" altLang="en-US" sz="8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097068" y="5589240"/>
            <a:ext cx="2003322" cy="216022"/>
          </a:xfrm>
          <a:prstGeom prst="rect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latin typeface="나눔바른고딕" pitchFamily="50" charset="-127"/>
                <a:ea typeface="나눔바른고딕" pitchFamily="50" charset="-127"/>
              </a:rPr>
              <a:t>체험관</a:t>
            </a:r>
            <a:endParaRPr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14282" y="3933056"/>
            <a:ext cx="2880000" cy="2539757"/>
            <a:chOff x="214282" y="4010466"/>
            <a:chExt cx="2880000" cy="2539757"/>
          </a:xfrm>
        </p:grpSpPr>
        <p:sp>
          <p:nvSpPr>
            <p:cNvPr id="8" name="직사각형 7"/>
            <p:cNvSpPr/>
            <p:nvPr/>
          </p:nvSpPr>
          <p:spPr>
            <a:xfrm>
              <a:off x="214282" y="4227975"/>
              <a:ext cx="2880000" cy="232224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ts val="1200"/>
                </a:lnSpc>
              </a:pPr>
              <a:r>
                <a:rPr lang="ko-KR" altLang="en-US" sz="850" dirty="0" smtClean="0">
                  <a:latin typeface="나눔바른고딕" pitchFamily="50" charset="-127"/>
                  <a:ea typeface="나눔바른고딕" pitchFamily="50" charset="-127"/>
                </a:rPr>
                <a:t>주 관람객 </a:t>
              </a:r>
              <a:r>
                <a:rPr lang="en-US" altLang="ko-KR" sz="850" dirty="0" smtClean="0">
                  <a:latin typeface="나눔바른고딕" pitchFamily="50" charset="-127"/>
                  <a:ea typeface="나눔바른고딕" pitchFamily="50" charset="-127"/>
                </a:rPr>
                <a:t>: </a:t>
              </a:r>
              <a:r>
                <a:rPr lang="ko-KR" altLang="en-US" sz="850" dirty="0" smtClean="0">
                  <a:latin typeface="나눔바른고딕" pitchFamily="50" charset="-127"/>
                  <a:ea typeface="나눔바른고딕" pitchFamily="50" charset="-127"/>
                </a:rPr>
                <a:t>아동</a:t>
              </a:r>
              <a:r>
                <a:rPr lang="en-US" altLang="ko-KR" sz="850" dirty="0" smtClean="0">
                  <a:latin typeface="나눔바른고딕" pitchFamily="50" charset="-127"/>
                  <a:ea typeface="나눔바른고딕" pitchFamily="50" charset="-127"/>
                </a:rPr>
                <a:t>/</a:t>
              </a:r>
              <a:r>
                <a:rPr lang="ko-KR" altLang="en-US" sz="850" dirty="0" smtClean="0">
                  <a:latin typeface="나눔바른고딕" pitchFamily="50" charset="-127"/>
                  <a:ea typeface="나눔바른고딕" pitchFamily="50" charset="-127"/>
                </a:rPr>
                <a:t>초등학생</a:t>
              </a:r>
              <a:r>
                <a:rPr lang="en-US" altLang="ko-KR" sz="850" dirty="0" smtClean="0">
                  <a:latin typeface="나눔바른고딕" pitchFamily="50" charset="-127"/>
                  <a:ea typeface="나눔바른고딕" pitchFamily="50" charset="-127"/>
                </a:rPr>
                <a:t>/</a:t>
              </a:r>
              <a:r>
                <a:rPr lang="ko-KR" altLang="en-US" sz="850" dirty="0" smtClean="0">
                  <a:latin typeface="나눔바른고딕" pitchFamily="50" charset="-127"/>
                  <a:ea typeface="나눔바른고딕" pitchFamily="50" charset="-127"/>
                </a:rPr>
                <a:t>가족단위</a:t>
              </a:r>
              <a:endParaRPr lang="en-US" altLang="ko-KR" sz="850" dirty="0" smtClean="0">
                <a:latin typeface="나눔바른고딕" pitchFamily="50" charset="-127"/>
                <a:ea typeface="나눔바른고딕" pitchFamily="50" charset="-127"/>
              </a:endParaRPr>
            </a:p>
            <a:p>
              <a:pPr>
                <a:lnSpc>
                  <a:spcPts val="1200"/>
                </a:lnSpc>
              </a:pPr>
              <a:r>
                <a:rPr lang="ko-KR" altLang="en-US" sz="850" dirty="0" smtClean="0">
                  <a:latin typeface="나눔바른고딕" pitchFamily="50" charset="-127"/>
                  <a:ea typeface="나눔바른고딕" pitchFamily="50" charset="-127"/>
                </a:rPr>
                <a:t>부 관람객 </a:t>
              </a:r>
              <a:r>
                <a:rPr lang="en-US" altLang="ko-KR" sz="850" dirty="0" smtClean="0">
                  <a:latin typeface="나눔바른고딕" pitchFamily="50" charset="-127"/>
                  <a:ea typeface="나눔바른고딕" pitchFamily="50" charset="-127"/>
                </a:rPr>
                <a:t>: </a:t>
              </a:r>
              <a:r>
                <a:rPr lang="ko-KR" altLang="en-US" sz="850" dirty="0" smtClean="0">
                  <a:latin typeface="나눔바른고딕" pitchFamily="50" charset="-127"/>
                  <a:ea typeface="나눔바른고딕" pitchFamily="50" charset="-127"/>
                </a:rPr>
                <a:t>일반인</a:t>
              </a:r>
              <a:endParaRPr lang="en-US" altLang="ko-KR" sz="850" dirty="0" smtClean="0">
                <a:latin typeface="나눔바른고딕" pitchFamily="50" charset="-127"/>
                <a:ea typeface="나눔바른고딕" pitchFamily="50" charset="-127"/>
              </a:endParaRPr>
            </a:p>
            <a:p>
              <a:pPr marL="171450" indent="-171450">
                <a:lnSpc>
                  <a:spcPts val="1200"/>
                </a:lnSpc>
                <a:buFont typeface="Arial" pitchFamily="34" charset="0"/>
                <a:buChar char="•"/>
              </a:pPr>
              <a:endParaRPr lang="en-US" altLang="ko-KR" sz="850" dirty="0" smtClean="0">
                <a:latin typeface="나눔바른고딕" pitchFamily="50" charset="-127"/>
                <a:ea typeface="나눔바른고딕" pitchFamily="50" charset="-127"/>
              </a:endParaRPr>
            </a:p>
            <a:p>
              <a:pPr>
                <a:lnSpc>
                  <a:spcPts val="1200"/>
                </a:lnSpc>
              </a:pPr>
              <a:r>
                <a:rPr lang="ko-KR" altLang="en-US" sz="850" dirty="0">
                  <a:latin typeface="나눔바른고딕" pitchFamily="50" charset="-127"/>
                  <a:ea typeface="나눔바른고딕" pitchFamily="50" charset="-127"/>
                </a:rPr>
                <a:t>초등학생들은 애완동물을 좋아 하나 애완동물과의 상호작용 수준이 낮다고 하였으며 애완동물을 </a:t>
              </a:r>
              <a:r>
                <a:rPr lang="ko-KR" altLang="en-US" sz="850" dirty="0" smtClean="0">
                  <a:latin typeface="나눔바른고딕" pitchFamily="50" charset="-127"/>
                  <a:ea typeface="나눔바른고딕" pitchFamily="50" charset="-127"/>
                </a:rPr>
                <a:t>기르고 </a:t>
              </a:r>
              <a:r>
                <a:rPr lang="ko-KR" altLang="en-US" sz="850" dirty="0">
                  <a:latin typeface="나눔바른고딕" pitchFamily="50" charset="-127"/>
                  <a:ea typeface="나눔바른고딕" pitchFamily="50" charset="-127"/>
                </a:rPr>
                <a:t>싶은 호기심이 높고 애완동물을 건강하게 기를 수 있는 실천방안이 구안되어야 </a:t>
              </a:r>
              <a:r>
                <a:rPr lang="ko-KR" altLang="en-US" sz="850" dirty="0" smtClean="0">
                  <a:latin typeface="나눔바른고딕" pitchFamily="50" charset="-127"/>
                  <a:ea typeface="나눔바른고딕" pitchFamily="50" charset="-127"/>
                </a:rPr>
                <a:t>한다</a:t>
              </a:r>
              <a:r>
                <a:rPr lang="en-US" altLang="ko-KR" sz="850" dirty="0" smtClean="0">
                  <a:latin typeface="나눔바른고딕" pitchFamily="50" charset="-127"/>
                  <a:ea typeface="나눔바른고딕" pitchFamily="50" charset="-127"/>
                </a:rPr>
                <a:t>.</a:t>
              </a:r>
              <a:endParaRPr lang="en-US" altLang="ko-KR" sz="850" dirty="0">
                <a:latin typeface="나눔바른고딕" pitchFamily="50" charset="-127"/>
                <a:ea typeface="나눔바른고딕" pitchFamily="50" charset="-127"/>
              </a:endParaRPr>
            </a:p>
            <a:p>
              <a:pPr>
                <a:lnSpc>
                  <a:spcPts val="1200"/>
                </a:lnSpc>
              </a:pPr>
              <a:endParaRPr lang="en-US" altLang="ko-KR" sz="850" dirty="0">
                <a:latin typeface="나눔바른고딕" pitchFamily="50" charset="-127"/>
                <a:ea typeface="나눔바른고딕" pitchFamily="50" charset="-127"/>
              </a:endParaRPr>
            </a:p>
            <a:p>
              <a:pPr>
                <a:lnSpc>
                  <a:spcPts val="1200"/>
                </a:lnSpc>
              </a:pPr>
              <a:r>
                <a:rPr lang="ko-KR" altLang="en-US" sz="850" dirty="0">
                  <a:latin typeface="나눔바른고딕" pitchFamily="50" charset="-127"/>
                  <a:ea typeface="나눔바른고딕" pitchFamily="50" charset="-127"/>
                </a:rPr>
                <a:t>체험교육이 이루어지기 위해서는 학교만의 힘으로는 가능하지 않다</a:t>
              </a:r>
              <a:r>
                <a:rPr lang="en-US" altLang="ko-KR" sz="850" dirty="0">
                  <a:latin typeface="나눔바른고딕" pitchFamily="50" charset="-127"/>
                  <a:ea typeface="나눔바른고딕" pitchFamily="50" charset="-127"/>
                </a:rPr>
                <a:t>. </a:t>
              </a:r>
              <a:r>
                <a:rPr lang="ko-KR" altLang="en-US" sz="850" dirty="0">
                  <a:latin typeface="나눔바른고딕" pitchFamily="50" charset="-127"/>
                  <a:ea typeface="나눔바른고딕" pitchFamily="50" charset="-127"/>
                </a:rPr>
                <a:t>학교와 지역사회의 긴밀한 연계를 통해서 지역사회가 하나의 교육의 장으로서 제 구실을 해야 </a:t>
              </a:r>
              <a:r>
                <a:rPr lang="ko-KR" altLang="en-US" sz="850" dirty="0" smtClean="0">
                  <a:latin typeface="나눔바른고딕" pitchFamily="50" charset="-127"/>
                  <a:ea typeface="나눔바른고딕" pitchFamily="50" charset="-127"/>
                </a:rPr>
                <a:t>한다</a:t>
              </a:r>
              <a:r>
                <a:rPr lang="en-US" altLang="ko-KR" sz="850" dirty="0" smtClean="0">
                  <a:latin typeface="나눔바른고딕" pitchFamily="50" charset="-127"/>
                  <a:ea typeface="나눔바른고딕" pitchFamily="50" charset="-127"/>
                </a:rPr>
                <a:t>.</a:t>
              </a:r>
            </a:p>
            <a:p>
              <a:pPr>
                <a:lnSpc>
                  <a:spcPts val="1200"/>
                </a:lnSpc>
              </a:pPr>
              <a:endParaRPr lang="en-US" altLang="ko-KR" sz="850" dirty="0">
                <a:latin typeface="나눔바른고딕" pitchFamily="50" charset="-127"/>
                <a:ea typeface="나눔바른고딕" pitchFamily="50" charset="-127"/>
              </a:endParaRPr>
            </a:p>
            <a:p>
              <a:pPr>
                <a:lnSpc>
                  <a:spcPts val="1200"/>
                </a:lnSpc>
              </a:pPr>
              <a:r>
                <a:rPr lang="ko-KR" altLang="en-US" sz="850" dirty="0" smtClean="0">
                  <a:latin typeface="나눔바른고딕" pitchFamily="50" charset="-127"/>
                  <a:ea typeface="나눔바른고딕" pitchFamily="50" charset="-127"/>
                </a:rPr>
                <a:t>동물과 </a:t>
              </a:r>
              <a:r>
                <a:rPr lang="ko-KR" altLang="en-US" sz="850" dirty="0">
                  <a:latin typeface="나눔바른고딕" pitchFamily="50" charset="-127"/>
                  <a:ea typeface="나눔바른고딕" pitchFamily="50" charset="-127"/>
                </a:rPr>
                <a:t>관련된 기본적이 지식과 다양한 자료를 탐색하고 재구성하는 능력을 갖추는 것이 중요할 뿐만 아니라 </a:t>
              </a:r>
              <a:r>
                <a:rPr lang="ko-KR" altLang="en-US" sz="850" dirty="0" smtClean="0">
                  <a:latin typeface="나눔바른고딕" pitchFamily="50" charset="-127"/>
                  <a:ea typeface="나눔바른고딕" pitchFamily="50" charset="-127"/>
                </a:rPr>
                <a:t>자신이 </a:t>
              </a:r>
              <a:r>
                <a:rPr lang="ko-KR" altLang="en-US" sz="850" dirty="0">
                  <a:latin typeface="나눔바른고딕" pitchFamily="50" charset="-127"/>
                  <a:ea typeface="나눔바른고딕" pitchFamily="50" charset="-127"/>
                </a:rPr>
                <a:t>선택한 동물을 책임감을 가지고 잘 </a:t>
              </a:r>
              <a:r>
                <a:rPr lang="ko-KR" altLang="en-US" sz="850" dirty="0" smtClean="0">
                  <a:latin typeface="나눔바른고딕" pitchFamily="50" charset="-127"/>
                  <a:ea typeface="나눔바른고딕" pitchFamily="50" charset="-127"/>
                </a:rPr>
                <a:t>기를 수 있는 사전교육이 필요하다</a:t>
              </a:r>
              <a:r>
                <a:rPr lang="en-US" altLang="ko-KR" sz="850" dirty="0" smtClean="0">
                  <a:latin typeface="나눔바른고딕" pitchFamily="50" charset="-127"/>
                  <a:ea typeface="나눔바른고딕" pitchFamily="50" charset="-127"/>
                </a:rPr>
                <a:t>.</a:t>
              </a:r>
              <a:endParaRPr lang="en-US" altLang="ko-KR" sz="850" dirty="0">
                <a:latin typeface="나눔바른고딕" pitchFamily="50" charset="-127"/>
                <a:ea typeface="나눔바른고딕" pitchFamily="50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214282" y="4010466"/>
              <a:ext cx="2880000" cy="216023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latin typeface="Gotham Light" pitchFamily="2" charset="0"/>
                  <a:ea typeface="나눔바른고딕" pitchFamily="50" charset="-127"/>
                </a:rPr>
                <a:t>TARGET</a:t>
              </a:r>
              <a:endParaRPr lang="ko-KR" altLang="en-US" sz="900" dirty="0">
                <a:latin typeface="Gotham Light" pitchFamily="2" charset="0"/>
                <a:ea typeface="나눔바른고딕" pitchFamily="50" charset="-127"/>
              </a:endParaRPr>
            </a:p>
          </p:txBody>
        </p:sp>
      </p:grpSp>
      <p:sp>
        <p:nvSpPr>
          <p:cNvPr id="39" name="타원 38"/>
          <p:cNvSpPr/>
          <p:nvPr/>
        </p:nvSpPr>
        <p:spPr>
          <a:xfrm>
            <a:off x="5940152" y="2116779"/>
            <a:ext cx="131121" cy="13112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4938488" y="2852936"/>
            <a:ext cx="131121" cy="13112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7242745" y="3903500"/>
            <a:ext cx="131121" cy="13112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7725140" y="2787375"/>
            <a:ext cx="131121" cy="13112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14282" y="620687"/>
            <a:ext cx="2880000" cy="1627213"/>
            <a:chOff x="214282" y="620687"/>
            <a:chExt cx="2880000" cy="1627213"/>
          </a:xfrm>
        </p:grpSpPr>
        <p:sp>
          <p:nvSpPr>
            <p:cNvPr id="45" name="직사각형 44"/>
            <p:cNvSpPr/>
            <p:nvPr/>
          </p:nvSpPr>
          <p:spPr>
            <a:xfrm>
              <a:off x="214282" y="836710"/>
              <a:ext cx="2880000" cy="141119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ts val="1200"/>
                </a:lnSpc>
              </a:pPr>
              <a:r>
                <a:rPr lang="ko-KR" altLang="en-US" sz="850" spc="10" dirty="0">
                  <a:latin typeface="나눔바른고딕" pitchFamily="50" charset="-127"/>
                  <a:ea typeface="나눔바른고딕" pitchFamily="50" charset="-127"/>
                  <a:cs typeface="Arial"/>
                </a:rPr>
                <a:t>플렉서블 아이덴티티 시스템을 적용해 일반적으로 생각하는 반려동물인 강아지 뿐 아니라 고양이와 토끼 등 여러 메타포를 적용할 수 있게 </a:t>
              </a:r>
              <a:r>
                <a:rPr lang="ko-KR" altLang="en-US" sz="850" spc="10" dirty="0" smtClean="0">
                  <a:latin typeface="나눔바른고딕" pitchFamily="50" charset="-127"/>
                  <a:ea typeface="나눔바른고딕" pitchFamily="50" charset="-127"/>
                  <a:cs typeface="Arial"/>
                </a:rPr>
                <a:t>했다</a:t>
              </a:r>
              <a:r>
                <a:rPr lang="en-US" altLang="ko-KR" sz="850" spc="10" dirty="0" smtClean="0">
                  <a:latin typeface="나눔바른고딕" pitchFamily="50" charset="-127"/>
                  <a:ea typeface="나눔바른고딕" pitchFamily="50" charset="-127"/>
                  <a:cs typeface="Arial"/>
                </a:rPr>
                <a:t>.</a:t>
              </a:r>
              <a:endParaRPr lang="ko-KR" altLang="en-US" sz="850" dirty="0">
                <a:latin typeface="나눔바른고딕" pitchFamily="50" charset="-127"/>
                <a:ea typeface="나눔바른고딕" pitchFamily="50" charset="-127"/>
                <a:cs typeface="NanumBarunGothicOTF"/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14282" y="620687"/>
              <a:ext cx="2880000" cy="216023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spc="10" dirty="0" smtClean="0">
                  <a:solidFill>
                    <a:srgbClr val="FFFFFF"/>
                  </a:solidFill>
                  <a:latin typeface="Gotham Light" pitchFamily="2" charset="0"/>
                  <a:ea typeface="나눔바른고딕" pitchFamily="50" charset="-127"/>
                  <a:cs typeface="Arial"/>
                </a:rPr>
                <a:t>FLEXIBLE IDENTITY</a:t>
              </a:r>
              <a:endParaRPr lang="en-US" altLang="ko-KR" sz="900" dirty="0">
                <a:latin typeface="Gotham Light" pitchFamily="2" charset="0"/>
                <a:ea typeface="나눔바른고딕" pitchFamily="50" charset="-127"/>
                <a:cs typeface="HelveticaRounded LT Std Bd"/>
              </a:endParaRPr>
            </a:p>
          </p:txBody>
        </p:sp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8" y="1420713"/>
              <a:ext cx="1225300" cy="658370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3688" y="1402482"/>
              <a:ext cx="1224000" cy="694833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214282" y="2359214"/>
            <a:ext cx="2880000" cy="1462528"/>
            <a:chOff x="214282" y="2420888"/>
            <a:chExt cx="2880000" cy="1462528"/>
          </a:xfrm>
        </p:grpSpPr>
        <p:sp>
          <p:nvSpPr>
            <p:cNvPr id="49" name="직사각형 48"/>
            <p:cNvSpPr/>
            <p:nvPr/>
          </p:nvSpPr>
          <p:spPr>
            <a:xfrm>
              <a:off x="214282" y="2636911"/>
              <a:ext cx="2880000" cy="124650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ts val="1200"/>
                </a:lnSpc>
              </a:pPr>
              <a:r>
                <a:rPr lang="ko-KR" altLang="en-US" sz="850" spc="10" dirty="0">
                  <a:latin typeface="나눔바른고딕" pitchFamily="50" charset="-127"/>
                  <a:ea typeface="나눔바른고딕" pitchFamily="50" charset="-127"/>
                  <a:cs typeface="Arial"/>
                </a:rPr>
                <a:t>공간을 </a:t>
              </a:r>
              <a:r>
                <a:rPr lang="en-US" altLang="ko-KR" sz="850" spc="10" dirty="0">
                  <a:latin typeface="나눔바른고딕" pitchFamily="50" charset="-127"/>
                  <a:ea typeface="나눔바른고딕" pitchFamily="50" charset="-127"/>
                  <a:cs typeface="Arial"/>
                </a:rPr>
                <a:t>TOP View</a:t>
              </a:r>
              <a:r>
                <a:rPr lang="ko-KR" altLang="en-US" sz="850" spc="10" dirty="0">
                  <a:latin typeface="나눔바른고딕" pitchFamily="50" charset="-127"/>
                  <a:ea typeface="나눔바른고딕" pitchFamily="50" charset="-127"/>
                  <a:cs typeface="Arial"/>
                </a:rPr>
                <a:t>에서 보면 동물들이 ‘발라당’ 누워있는 듯 </a:t>
              </a:r>
              <a:r>
                <a:rPr lang="ko-KR" altLang="en-US" sz="850" spc="10" dirty="0" smtClean="0">
                  <a:latin typeface="나눔바른고딕" pitchFamily="50" charset="-127"/>
                  <a:ea typeface="나눔바른고딕" pitchFamily="50" charset="-127"/>
                  <a:cs typeface="Arial"/>
                </a:rPr>
                <a:t>한 모습을 </a:t>
              </a:r>
              <a:r>
                <a:rPr lang="ko-KR" altLang="en-US" sz="850" spc="10" dirty="0">
                  <a:latin typeface="나눔바른고딕" pitchFamily="50" charset="-127"/>
                  <a:ea typeface="나눔바른고딕" pitchFamily="50" charset="-127"/>
                  <a:cs typeface="Arial"/>
                </a:rPr>
                <a:t>볼 수 있다</a:t>
              </a:r>
              <a:r>
                <a:rPr lang="en-US" altLang="ko-KR" sz="850" spc="10" dirty="0">
                  <a:latin typeface="나눔바른고딕" pitchFamily="50" charset="-127"/>
                  <a:ea typeface="나눔바른고딕" pitchFamily="50" charset="-127"/>
                  <a:cs typeface="Arial"/>
                </a:rPr>
                <a:t>. </a:t>
              </a:r>
              <a:r>
                <a:rPr lang="ko-KR" altLang="en-US" sz="850" spc="10" dirty="0" smtClean="0">
                  <a:latin typeface="나눔바른고딕" pitchFamily="50" charset="-127"/>
                  <a:ea typeface="나눔바른고딕" pitchFamily="50" charset="-127"/>
                  <a:cs typeface="Arial"/>
                </a:rPr>
                <a:t>개는 친근함의 표시로 자기 배를 보여주면 발라당 눕는다</a:t>
              </a:r>
              <a:r>
                <a:rPr lang="en-US" altLang="ko-KR" sz="850" spc="10" dirty="0" smtClean="0">
                  <a:latin typeface="나눔바른고딕" pitchFamily="50" charset="-127"/>
                  <a:ea typeface="나눔바른고딕" pitchFamily="50" charset="-127"/>
                  <a:cs typeface="Arial"/>
                </a:rPr>
                <a:t>.</a:t>
              </a:r>
            </a:p>
            <a:p>
              <a:pPr marL="171450" indent="-171450">
                <a:lnSpc>
                  <a:spcPts val="1200"/>
                </a:lnSpc>
                <a:buFont typeface="Arial" pitchFamily="34" charset="0"/>
                <a:buChar char="•"/>
              </a:pPr>
              <a:endParaRPr lang="en-US" altLang="ko-KR" sz="850" spc="10" dirty="0" smtClean="0">
                <a:latin typeface="나눔바른고딕" pitchFamily="50" charset="-127"/>
                <a:ea typeface="나눔바른고딕" pitchFamily="50" charset="-127"/>
                <a:cs typeface="Arial"/>
              </a:endParaRPr>
            </a:p>
            <a:p>
              <a:pPr>
                <a:lnSpc>
                  <a:spcPts val="1200"/>
                </a:lnSpc>
              </a:pPr>
              <a:r>
                <a:rPr lang="ko-KR" altLang="en-US" sz="850" spc="10" dirty="0" smtClean="0">
                  <a:latin typeface="나눔바른고딕" pitchFamily="50" charset="-127"/>
                  <a:ea typeface="나눔바른고딕" pitchFamily="50" charset="-127"/>
                  <a:cs typeface="Arial"/>
                </a:rPr>
                <a:t>전체적으로 </a:t>
              </a:r>
              <a:r>
                <a:rPr lang="ko-KR" altLang="en-US" sz="850" spc="10" dirty="0">
                  <a:latin typeface="나눔바른고딕" pitchFamily="50" charset="-127"/>
                  <a:ea typeface="나눔바른고딕" pitchFamily="50" charset="-127"/>
                  <a:cs typeface="Arial"/>
                </a:rPr>
                <a:t>올바른 반려동물 문화를 의미하는 ‘바르고 </a:t>
              </a:r>
              <a:r>
                <a:rPr lang="ko-KR" altLang="en-US" sz="850" spc="10" dirty="0" smtClean="0">
                  <a:latin typeface="나눔바른고딕" pitchFamily="50" charset="-127"/>
                  <a:ea typeface="나눔바른고딕" pitchFamily="50" charset="-127"/>
                  <a:cs typeface="Arial"/>
                </a:rPr>
                <a:t>올곧은</a:t>
              </a:r>
              <a:r>
                <a:rPr lang="ko-KR" altLang="en-US" sz="850" spc="10" dirty="0">
                  <a:latin typeface="나눔바른고딕" pitchFamily="50" charset="-127"/>
                  <a:ea typeface="나눔바른고딕" pitchFamily="50" charset="-127"/>
                  <a:cs typeface="Arial"/>
                </a:rPr>
                <a:t>’ 느낌을 상징하는 직선과 반려동물과 사람의 ‘따뜻한 정’</a:t>
              </a:r>
              <a:r>
                <a:rPr lang="ko-KR" altLang="en-US" sz="850" spc="10" dirty="0" smtClean="0">
                  <a:latin typeface="나눔바른고딕" pitchFamily="50" charset="-127"/>
                  <a:ea typeface="나눔바른고딕" pitchFamily="50" charset="-127"/>
                  <a:cs typeface="Arial"/>
                </a:rPr>
                <a:t>을 의미하는 </a:t>
              </a:r>
              <a:r>
                <a:rPr lang="ko-KR" altLang="en-US" sz="850" spc="10" dirty="0">
                  <a:latin typeface="나눔바른고딕" pitchFamily="50" charset="-127"/>
                  <a:ea typeface="나눔바른고딕" pitchFamily="50" charset="-127"/>
                  <a:cs typeface="Arial"/>
                </a:rPr>
                <a:t>곡선이 만나 규칙적이고 </a:t>
              </a:r>
              <a:r>
                <a:rPr lang="ko-KR" altLang="en-US" sz="850" spc="10" dirty="0" smtClean="0">
                  <a:latin typeface="나눔바른고딕" pitchFamily="50" charset="-127"/>
                  <a:ea typeface="나눔바른고딕" pitchFamily="50" charset="-127"/>
                  <a:cs typeface="Arial"/>
                </a:rPr>
                <a:t>리듬감 있는 </a:t>
              </a:r>
              <a:r>
                <a:rPr lang="ko-KR" altLang="en-US" sz="850" spc="10" dirty="0">
                  <a:latin typeface="나눔바른고딕" pitchFamily="50" charset="-127"/>
                  <a:ea typeface="나눔바른고딕" pitchFamily="50" charset="-127"/>
                  <a:cs typeface="Arial"/>
                </a:rPr>
                <a:t>선을 </a:t>
              </a:r>
              <a:r>
                <a:rPr lang="ko-KR" altLang="en-US" sz="850" spc="10" dirty="0" smtClean="0">
                  <a:latin typeface="나눔바른고딕" pitchFamily="50" charset="-127"/>
                  <a:ea typeface="나눔바른고딕" pitchFamily="50" charset="-127"/>
                  <a:cs typeface="Arial"/>
                </a:rPr>
                <a:t>이룬다</a:t>
              </a:r>
              <a:r>
                <a:rPr lang="en-US" altLang="ko-KR" sz="850" spc="10" dirty="0" smtClean="0">
                  <a:latin typeface="나눔바른고딕" pitchFamily="50" charset="-127"/>
                  <a:ea typeface="나눔바른고딕" pitchFamily="50" charset="-127"/>
                  <a:cs typeface="Arial"/>
                </a:rPr>
                <a:t>.</a:t>
              </a:r>
              <a:endParaRPr lang="en-US" altLang="ko-KR" sz="850" spc="10" dirty="0">
                <a:latin typeface="나눔바른고딕" pitchFamily="50" charset="-127"/>
                <a:ea typeface="나눔바른고딕" pitchFamily="50" charset="-127"/>
                <a:cs typeface="Arial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214282" y="2420888"/>
              <a:ext cx="2880000" cy="216023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latin typeface="Gotham Light" pitchFamily="2" charset="0"/>
                  <a:ea typeface="나눔바른고딕" pitchFamily="50" charset="-127"/>
                  <a:cs typeface="HelveticaRounded LT Std Bd"/>
                </a:rPr>
                <a:t>CONCEPT</a:t>
              </a:r>
              <a:endParaRPr lang="en-US" altLang="ko-KR" sz="900" dirty="0">
                <a:latin typeface="Gotham Light" pitchFamily="2" charset="0"/>
                <a:ea typeface="나눔바른고딕" pitchFamily="50" charset="-127"/>
                <a:cs typeface="HelveticaRounded LT Std Bd"/>
              </a:endParaRPr>
            </a:p>
          </p:txBody>
        </p:sp>
      </p:grpSp>
      <p:sp>
        <p:nvSpPr>
          <p:cNvPr id="51" name="직사각형 50"/>
          <p:cNvSpPr/>
          <p:nvPr/>
        </p:nvSpPr>
        <p:spPr>
          <a:xfrm>
            <a:off x="179512" y="152515"/>
            <a:ext cx="27089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Gotham Medium"/>
              </a:rPr>
              <a:t>4. DELIVER</a:t>
            </a:r>
          </a:p>
        </p:txBody>
      </p:sp>
      <p:cxnSp>
        <p:nvCxnSpPr>
          <p:cNvPr id="55" name="꺾인 연결선 54"/>
          <p:cNvCxnSpPr>
            <a:stCxn id="58" idx="6"/>
            <a:endCxn id="63" idx="2"/>
          </p:cNvCxnSpPr>
          <p:nvPr/>
        </p:nvCxnSpPr>
        <p:spPr>
          <a:xfrm>
            <a:off x="3178542" y="3064449"/>
            <a:ext cx="745413" cy="1375683"/>
          </a:xfrm>
          <a:prstGeom prst="bentConnector4">
            <a:avLst>
              <a:gd name="adj1" fmla="val 16191"/>
              <a:gd name="adj2" fmla="val 116617"/>
            </a:avLst>
          </a:prstGeom>
          <a:ln w="19050">
            <a:solidFill>
              <a:schemeClr val="bg1">
                <a:lumMod val="6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3419926" y="3535878"/>
            <a:ext cx="1008058" cy="904254"/>
          </a:xfrm>
          <a:prstGeom prst="rect">
            <a:avLst/>
          </a:prstGeom>
          <a:solidFill>
            <a:schemeClr val="tx1">
              <a:lumMod val="85000"/>
              <a:lumOff val="15000"/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3047421" y="2998888"/>
            <a:ext cx="131121" cy="13112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4588" y="3638920"/>
            <a:ext cx="834746" cy="726184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3419924" y="3319856"/>
            <a:ext cx="1008059" cy="216022"/>
          </a:xfrm>
          <a:prstGeom prst="rect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latin typeface="나눔바른고딕" pitchFamily="50" charset="-127"/>
                <a:ea typeface="나눔바른고딕" pitchFamily="50" charset="-127"/>
              </a:rPr>
              <a:t>평면도</a:t>
            </a:r>
            <a:endParaRPr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0352" y="3995686"/>
            <a:ext cx="1123689" cy="729458"/>
          </a:xfrm>
          <a:prstGeom prst="rect">
            <a:avLst/>
          </a:prstGeom>
        </p:spPr>
      </p:pic>
      <p:cxnSp>
        <p:nvCxnSpPr>
          <p:cNvPr id="69" name="꺾인 연결선 68"/>
          <p:cNvCxnSpPr/>
          <p:nvPr/>
        </p:nvCxnSpPr>
        <p:spPr>
          <a:xfrm rot="5400000" flipH="1" flipV="1">
            <a:off x="7711185" y="4804661"/>
            <a:ext cx="670528" cy="511494"/>
          </a:xfrm>
          <a:prstGeom prst="bentConnector3">
            <a:avLst>
              <a:gd name="adj1" fmla="val 50000"/>
            </a:avLst>
          </a:prstGeom>
          <a:ln w="19050">
            <a:solidFill>
              <a:schemeClr val="bg1">
                <a:lumMod val="6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7744191" y="3775416"/>
            <a:ext cx="1123688" cy="216000"/>
          </a:xfrm>
          <a:prstGeom prst="rect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latin typeface="나눔바른고딕" pitchFamily="50" charset="-127"/>
                <a:ea typeface="나눔바른고딕" pitchFamily="50" charset="-127"/>
              </a:rPr>
              <a:t>외</a:t>
            </a:r>
            <a:r>
              <a:rPr lang="ko-KR" altLang="en-US" sz="900" dirty="0">
                <a:latin typeface="나눔바른고딕" pitchFamily="50" charset="-127"/>
                <a:ea typeface="나눔바른고딕" pitchFamily="50" charset="-127"/>
              </a:rPr>
              <a:t>벽</a:t>
            </a:r>
            <a:r>
              <a:rPr lang="ko-KR" altLang="en-US" sz="900" dirty="0" smtClean="0">
                <a:latin typeface="나눔바른고딕" pitchFamily="50" charset="-127"/>
                <a:ea typeface="나눔바른고딕" pitchFamily="50" charset="-127"/>
              </a:rPr>
              <a:t> 디스플레이</a:t>
            </a:r>
            <a:endParaRPr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7725141" y="5264551"/>
            <a:ext cx="131121" cy="13112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79" name="그림 7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694" y="410284"/>
            <a:ext cx="1569770" cy="660225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527" y="415109"/>
            <a:ext cx="1644577" cy="658800"/>
          </a:xfrm>
          <a:prstGeom prst="rect">
            <a:avLst/>
          </a:prstGeom>
        </p:spPr>
      </p:pic>
      <p:cxnSp>
        <p:nvCxnSpPr>
          <p:cNvPr id="91" name="꺾인 연결선 90"/>
          <p:cNvCxnSpPr>
            <a:stCxn id="39" idx="0"/>
            <a:endCxn id="86" idx="3"/>
          </p:cNvCxnSpPr>
          <p:nvPr/>
        </p:nvCxnSpPr>
        <p:spPr>
          <a:xfrm rot="16200000" flipV="1">
            <a:off x="5070774" y="1181839"/>
            <a:ext cx="1372270" cy="497609"/>
          </a:xfrm>
          <a:prstGeom prst="bentConnector2">
            <a:avLst/>
          </a:prstGeom>
          <a:ln w="19050">
            <a:solidFill>
              <a:schemeClr val="bg1">
                <a:lumMod val="6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직사각형 92"/>
          <p:cNvSpPr/>
          <p:nvPr/>
        </p:nvSpPr>
        <p:spPr>
          <a:xfrm>
            <a:off x="5920436" y="4298069"/>
            <a:ext cx="903528" cy="216022"/>
          </a:xfrm>
          <a:prstGeom prst="rect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latin typeface="나눔바른고딕" pitchFamily="50" charset="-127"/>
                <a:ea typeface="나눔바른고딕" pitchFamily="50" charset="-127"/>
              </a:rPr>
              <a:t>브랜</a:t>
            </a:r>
            <a:r>
              <a:rPr lang="ko-KR" altLang="en-US" sz="900" dirty="0">
                <a:latin typeface="나눔바른고딕" pitchFamily="50" charset="-127"/>
                <a:ea typeface="나눔바른고딕" pitchFamily="50" charset="-127"/>
              </a:rPr>
              <a:t>드</a:t>
            </a:r>
          </a:p>
        </p:txBody>
      </p:sp>
      <p:cxnSp>
        <p:nvCxnSpPr>
          <p:cNvPr id="95" name="꺾인 연결선 94"/>
          <p:cNvCxnSpPr>
            <a:stCxn id="98" idx="6"/>
            <a:endCxn id="93" idx="0"/>
          </p:cNvCxnSpPr>
          <p:nvPr/>
        </p:nvCxnSpPr>
        <p:spPr>
          <a:xfrm>
            <a:off x="6372200" y="3808801"/>
            <a:ext cx="12700" cy="489268"/>
          </a:xfrm>
          <a:prstGeom prst="bentConnector4">
            <a:avLst>
              <a:gd name="adj1" fmla="val -1800000"/>
              <a:gd name="adj2" fmla="val 56700"/>
            </a:avLst>
          </a:prstGeom>
          <a:ln w="19050">
            <a:solidFill>
              <a:schemeClr val="bg1">
                <a:lumMod val="6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타원 97"/>
          <p:cNvSpPr/>
          <p:nvPr/>
        </p:nvSpPr>
        <p:spPr>
          <a:xfrm>
            <a:off x="6241079" y="3743240"/>
            <a:ext cx="131121" cy="13112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436" y="4514091"/>
            <a:ext cx="903528" cy="58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9123" y="6482317"/>
            <a:ext cx="54391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" dirty="0" smtClean="0"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참</a:t>
            </a:r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고</a:t>
            </a:r>
            <a:r>
              <a:rPr lang="ko-KR" altLang="en-US" sz="600" dirty="0" smtClean="0"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1) </a:t>
            </a:r>
            <a:r>
              <a:rPr lang="ko-KR" altLang="en-US" sz="600" dirty="0" smtClean="0"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고미숙</a:t>
            </a:r>
            <a:r>
              <a:rPr lang="en-US" altLang="ko-KR" sz="600" dirty="0" smtClean="0"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체험교육의 의미 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600" dirty="0" smtClean="0"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아시아교육연구</a:t>
            </a:r>
            <a:r>
              <a:rPr lang="en-US" altLang="ko-KR" sz="600" dirty="0" smtClean="0"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2006.</a:t>
            </a:r>
            <a:endParaRPr lang="en-US" altLang="ko-KR" sz="600" dirty="0">
              <a:solidFill>
                <a:schemeClr val="bg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600" dirty="0" smtClean="0"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참</a:t>
            </a:r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고</a:t>
            </a:r>
            <a:r>
              <a:rPr lang="ko-KR" altLang="en-US" sz="600" dirty="0" smtClean="0"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2) </a:t>
            </a:r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백명옥 외 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1</a:t>
            </a:r>
            <a:r>
              <a:rPr lang="ko-KR" altLang="en-US" sz="600" dirty="0" smtClean="0"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명</a:t>
            </a:r>
            <a:r>
              <a:rPr lang="en-US" altLang="ko-KR" sz="600" dirty="0" smtClean="0"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600" dirty="0"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모둠별 애완동물 기르기 체험학습 프로그램이 초등학생의 사회성 및 또래관계의 질에 미치는 영향</a:t>
            </a:r>
            <a:r>
              <a:rPr lang="en-US" altLang="ko-KR" sz="600" dirty="0"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600" dirty="0" smtClean="0"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한국실과교육회지</a:t>
            </a:r>
            <a:r>
              <a:rPr lang="en-US" altLang="ko-KR" sz="600" dirty="0" smtClean="0">
                <a:solidFill>
                  <a:schemeClr val="bg1">
                    <a:lumMod val="7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2011.</a:t>
            </a:r>
            <a:endParaRPr lang="en-US" altLang="ko-KR" sz="600" dirty="0">
              <a:solidFill>
                <a:schemeClr val="bg1">
                  <a:lumMod val="7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643570" y="2714620"/>
            <a:ext cx="1569770" cy="399896"/>
          </a:xfrm>
          <a:prstGeom prst="rect">
            <a:avLst/>
          </a:prstGeom>
          <a:solidFill>
            <a:schemeClr val="tx1">
              <a:lumMod val="85000"/>
              <a:lumOff val="15000"/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반려동물을 위한 야외 공간</a:t>
            </a:r>
            <a:endParaRPr lang="en-US" altLang="ko-KR" sz="850" dirty="0" smtClean="0"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반려동물 놀이 체험 프로그램</a:t>
            </a:r>
            <a:endParaRPr lang="en-US" altLang="ko-KR" sz="850" dirty="0" smtClean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5643569" y="2499172"/>
            <a:ext cx="1569770" cy="216022"/>
          </a:xfrm>
          <a:prstGeom prst="rect">
            <a:avLst/>
          </a:prstGeom>
          <a:solidFill>
            <a:schemeClr val="accent6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latin typeface="나눔바른고딕" pitchFamily="50" charset="-127"/>
                <a:ea typeface="나눔바른고딕" pitchFamily="50" charset="-127"/>
              </a:rPr>
              <a:t>야외 놀이터</a:t>
            </a:r>
            <a:endParaRPr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7215206" y="1714488"/>
            <a:ext cx="131121" cy="13112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59" name="꺾인 연결선 58"/>
          <p:cNvCxnSpPr>
            <a:stCxn id="57" idx="2"/>
            <a:endCxn id="54" idx="0"/>
          </p:cNvCxnSpPr>
          <p:nvPr/>
        </p:nvCxnSpPr>
        <p:spPr>
          <a:xfrm rot="10800000" flipV="1">
            <a:off x="6428454" y="1780048"/>
            <a:ext cx="786752" cy="719123"/>
          </a:xfrm>
          <a:prstGeom prst="bentConnector2">
            <a:avLst/>
          </a:prstGeom>
          <a:ln w="19050">
            <a:solidFill>
              <a:schemeClr val="bg1">
                <a:lumMod val="6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017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0000"/>
                    </a14:imgEffect>
                    <a14:imgEffect>
                      <a14:brightnessContrast bright="-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500042"/>
            <a:ext cx="9144000" cy="3325898"/>
          </a:xfrm>
          <a:prstGeom prst="rect">
            <a:avLst/>
          </a:prstGeom>
          <a:solidFill>
            <a:schemeClr val="tx1">
              <a:lumMod val="65000"/>
              <a:lumOff val="3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97837"/>
            <a:ext cx="2160000" cy="1224000"/>
          </a:xfrm>
          <a:prstGeom prst="rect">
            <a:avLst/>
          </a:prstGeom>
        </p:spPr>
      </p:pic>
      <p:pic>
        <p:nvPicPr>
          <p:cNvPr id="4" name="그림 3"/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8" y="2258113"/>
            <a:ext cx="2160000" cy="122400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2448042" y="2258114"/>
            <a:ext cx="1584000" cy="1223999"/>
            <a:chOff x="2436933" y="2258114"/>
            <a:chExt cx="1584000" cy="1223999"/>
          </a:xfrm>
        </p:grpSpPr>
        <p:pic>
          <p:nvPicPr>
            <p:cNvPr id="1027" name="Picture 3" descr="F:\내자료모음_취_업\CDC\포트폴리오\동물센터_자료\나만의반려동물만들기_미디어월.jpg"/>
            <p:cNvPicPr>
              <a:picLocks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6933" y="2258114"/>
              <a:ext cx="1584000" cy="582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그림 29"/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6933" y="2808920"/>
              <a:ext cx="1584000" cy="673193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4068566" y="2258113"/>
            <a:ext cx="1584000" cy="1224000"/>
            <a:chOff x="4053021" y="2258113"/>
            <a:chExt cx="1595732" cy="1224000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3021" y="2258113"/>
              <a:ext cx="870500" cy="1224000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3519" y="2258113"/>
              <a:ext cx="725234" cy="1224000"/>
            </a:xfrm>
            <a:prstGeom prst="rect">
              <a:avLst/>
            </a:prstGeom>
          </p:spPr>
        </p:pic>
      </p:grpSp>
      <p:pic>
        <p:nvPicPr>
          <p:cNvPr id="41" name="그림 40"/>
          <p:cNvPicPr>
            <a:picLocks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9090" y="2258113"/>
            <a:ext cx="1584000" cy="1224000"/>
          </a:xfrm>
          <a:prstGeom prst="rect">
            <a:avLst/>
          </a:prstGeom>
        </p:spPr>
      </p:pic>
      <p:pic>
        <p:nvPicPr>
          <p:cNvPr id="48" name="그림 47"/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044" y="697837"/>
            <a:ext cx="1584000" cy="1224000"/>
          </a:xfrm>
          <a:prstGeom prst="rect">
            <a:avLst/>
          </a:prstGeom>
        </p:spPr>
      </p:pic>
      <p:pic>
        <p:nvPicPr>
          <p:cNvPr id="49" name="그림 48"/>
          <p:cNvPicPr>
            <a:picLocks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9614" y="2258113"/>
            <a:ext cx="1584000" cy="1224000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251518" y="4018265"/>
            <a:ext cx="2808312" cy="216023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ko-KR" altLang="en-US" sz="900" dirty="0" smtClean="0">
                <a:latin typeface="나눔바른고딕" pitchFamily="50" charset="-127"/>
                <a:ea typeface="나눔바른고딕" pitchFamily="50" charset="-127"/>
              </a:rPr>
              <a:t>연계 프로그램</a:t>
            </a:r>
            <a:endParaRPr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51520" y="4234288"/>
            <a:ext cx="2808313" cy="5412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지속적으로 개최할 수 있는 프로그램으로 구성</a:t>
            </a:r>
          </a:p>
          <a:p>
            <a:pPr>
              <a:lnSpc>
                <a:spcPts val="1200"/>
              </a:lnSpc>
            </a:pP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지역 동물 전문가와 연계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병원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협회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작가 등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)</a:t>
            </a:r>
          </a:p>
          <a:p>
            <a:pPr>
              <a:lnSpc>
                <a:spcPts val="1200"/>
              </a:lnSpc>
            </a:pP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지역 </a:t>
            </a: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학교에서 필요한 맞춤형 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교육 </a:t>
            </a: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연계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6084168" y="4018265"/>
            <a:ext cx="2808312" cy="216023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ko-KR" altLang="en-US" sz="900" dirty="0" smtClean="0">
                <a:latin typeface="나눔바른고딕" pitchFamily="50" charset="-127"/>
                <a:ea typeface="나눔바른고딕" pitchFamily="50" charset="-127"/>
              </a:rPr>
              <a:t>일반 프로그램</a:t>
            </a:r>
            <a:endParaRPr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160415" y="4018264"/>
            <a:ext cx="2808312" cy="216023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ko-KR" altLang="en-US" sz="900" dirty="0" smtClean="0">
                <a:latin typeface="나눔바른고딕" pitchFamily="50" charset="-127"/>
                <a:ea typeface="나눔바른고딕" pitchFamily="50" charset="-127"/>
              </a:rPr>
              <a:t>가족 프로그램</a:t>
            </a:r>
            <a:endParaRPr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160414" y="4234288"/>
            <a:ext cx="2808313" cy="5412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원하는 시기에 참여할 수 있는 단기 프로그램 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위주</a:t>
            </a:r>
            <a:endParaRPr lang="en-US" altLang="ko-KR" sz="850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ts val="1200"/>
              </a:lnSpc>
            </a:pP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가정에서 </a:t>
            </a: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할 수 없는 활동 위주의 체험활동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6084168" y="4234287"/>
            <a:ext cx="2808313" cy="5412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200"/>
              </a:lnSpc>
            </a:pP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지역의 아마추어 모임을 지원하는 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프로그램</a:t>
            </a:r>
            <a:endParaRPr lang="en-US" altLang="ko-KR" sz="850" dirty="0" smtClean="0"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ts val="1200"/>
              </a:lnSpc>
            </a:pP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지역의 역사</a:t>
            </a:r>
            <a:r>
              <a:rPr lang="en-US" altLang="ko-KR" sz="85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문화</a:t>
            </a:r>
            <a:r>
              <a:rPr lang="en-US" altLang="ko-KR" sz="85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예술</a:t>
            </a:r>
            <a:r>
              <a:rPr lang="en-US" altLang="ko-KR" sz="85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전통 자원과 연계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251519" y="5010586"/>
            <a:ext cx="648073" cy="771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강의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·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교육</a:t>
            </a:r>
            <a:endParaRPr lang="ko-KR" altLang="en-US" sz="8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51520" y="4794563"/>
            <a:ext cx="648072" cy="216023"/>
          </a:xfrm>
          <a:prstGeom prst="rect">
            <a:avLst/>
          </a:prstGeom>
          <a:solidFill>
            <a:schemeClr val="accent6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유형</a:t>
            </a:r>
            <a:endParaRPr lang="ko-KR" altLang="en-US" sz="8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918642" y="5010583"/>
            <a:ext cx="874712" cy="77131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1200"/>
              </a:lnSpc>
              <a:defRPr sz="1800" b="0" i="0"/>
            </a:pP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  <a:cs typeface="Noto Sans Korean Regular"/>
                <a:sym typeface="Noto Sans Korean Regular"/>
              </a:rPr>
              <a:t>감정 </a:t>
            </a: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  <a:cs typeface="Noto Sans Korean Regular"/>
                <a:sym typeface="Noto Sans Korean Regular"/>
              </a:rPr>
              <a:t>교실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918642" y="4794563"/>
            <a:ext cx="874712" cy="216023"/>
          </a:xfrm>
          <a:prstGeom prst="rect">
            <a:avLst/>
          </a:prstGeom>
          <a:solidFill>
            <a:schemeClr val="accent6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주제</a:t>
            </a:r>
            <a:endParaRPr lang="ko-KR" altLang="en-US" sz="8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812404" y="5010585"/>
            <a:ext cx="1247428" cy="7713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ts val="1200"/>
              </a:lnSpc>
              <a:defRPr sz="1800" b="0" i="0"/>
            </a:pP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  <a:cs typeface="Noto Sans Korean Regular"/>
                <a:sym typeface="Noto Sans Korean Regular"/>
              </a:rPr>
              <a:t>동물전문가를 초빙하여 강좌를 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  <a:cs typeface="Noto Sans Korean Regular"/>
                <a:sym typeface="Noto Sans Korean Regular"/>
              </a:rPr>
              <a:t>진행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  <a:cs typeface="Noto Sans Korean Regular"/>
                <a:sym typeface="Noto Sans Korean Regular"/>
              </a:rPr>
              <a:t>. </a:t>
            </a: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  <a:cs typeface="Noto Sans Korean Regular"/>
                <a:sym typeface="Noto Sans Korean Regular"/>
              </a:rPr>
              <a:t>동물의 감정을 체험관 활용을 통해 배운다</a:t>
            </a:r>
            <a:r>
              <a:rPr lang="en-US" altLang="ko-KR" sz="850" dirty="0">
                <a:latin typeface="나눔바른고딕" pitchFamily="50" charset="-127"/>
                <a:ea typeface="나눔바른고딕" pitchFamily="50" charset="-127"/>
                <a:cs typeface="Noto Sans Korean Regular"/>
                <a:sym typeface="Noto Sans Korean Regular"/>
              </a:rPr>
              <a:t>.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1812404" y="4794563"/>
            <a:ext cx="1247428" cy="216023"/>
          </a:xfrm>
          <a:prstGeom prst="rect">
            <a:avLst/>
          </a:prstGeom>
          <a:solidFill>
            <a:schemeClr val="accent6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내용</a:t>
            </a:r>
            <a:endParaRPr lang="ko-KR" altLang="en-US" sz="8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251518" y="5798604"/>
            <a:ext cx="648073" cy="771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놀이 체험</a:t>
            </a:r>
            <a:endParaRPr lang="ko-KR" altLang="en-US" sz="8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918642" y="5798603"/>
            <a:ext cx="874712" cy="77131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1200"/>
              </a:lnSpc>
              <a:defRPr sz="1800" b="0" i="0"/>
            </a:pP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  <a:cs typeface="Noto Sans Korean Regular"/>
                <a:sym typeface="Noto Sans Korean Regular"/>
              </a:rPr>
              <a:t>체험 학습</a:t>
            </a:r>
            <a:endParaRPr lang="ko-KR" altLang="en-US" sz="850" dirty="0">
              <a:latin typeface="나눔바른고딕" pitchFamily="50" charset="-127"/>
              <a:ea typeface="나눔바른고딕" pitchFamily="50" charset="-127"/>
              <a:cs typeface="Noto Sans Korean Regular"/>
              <a:sym typeface="Noto Sans Korean Regular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812403" y="5798603"/>
            <a:ext cx="1247428" cy="7713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ts val="1200"/>
              </a:lnSpc>
              <a:defRPr sz="1800" b="0" i="0"/>
            </a:pP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  <a:cs typeface="Noto Sans Korean Regular"/>
                <a:sym typeface="Noto Sans Korean Regular"/>
              </a:rPr>
              <a:t>학교 </a:t>
            </a: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  <a:cs typeface="Noto Sans Korean Regular"/>
                <a:sym typeface="Noto Sans Korean Regular"/>
              </a:rPr>
              <a:t>교육과 연계하여 전시실을 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  <a:cs typeface="Noto Sans Korean Regular"/>
                <a:sym typeface="Noto Sans Korean Regular"/>
              </a:rPr>
              <a:t>체험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  <a:cs typeface="Noto Sans Korean Regular"/>
                <a:sym typeface="Noto Sans Korean Regular"/>
              </a:rPr>
              <a:t>. 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  <a:cs typeface="Noto Sans Korean Regular"/>
                <a:sym typeface="Noto Sans Korean Regular"/>
              </a:rPr>
              <a:t>동물과 </a:t>
            </a: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  <a:cs typeface="Noto Sans Korean Regular"/>
                <a:sym typeface="Noto Sans Korean Regular"/>
              </a:rPr>
              <a:t>생명의 중요성을 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  <a:cs typeface="Noto Sans Korean Regular"/>
                <a:sym typeface="Noto Sans Korean Regular"/>
              </a:rPr>
              <a:t>전달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  <a:cs typeface="Noto Sans Korean Regular"/>
                <a:sym typeface="Noto Sans Korean Regular"/>
              </a:rPr>
              <a:t>.</a:t>
            </a:r>
            <a:endParaRPr lang="en-US" altLang="ko-KR" sz="850" dirty="0">
              <a:latin typeface="나눔바른고딕" pitchFamily="50" charset="-127"/>
              <a:ea typeface="나눔바른고딕" pitchFamily="50" charset="-127"/>
              <a:cs typeface="Noto Sans Korean Regular"/>
              <a:sym typeface="Noto Sans Korean Regular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3160413" y="5010585"/>
            <a:ext cx="648073" cy="771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강의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·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교육</a:t>
            </a:r>
            <a:endParaRPr lang="ko-KR" altLang="en-US" sz="8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3160414" y="4794562"/>
            <a:ext cx="648072" cy="216023"/>
          </a:xfrm>
          <a:prstGeom prst="rect">
            <a:avLst/>
          </a:prstGeom>
          <a:solidFill>
            <a:schemeClr val="accent6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유형</a:t>
            </a:r>
            <a:endParaRPr lang="ko-KR" altLang="en-US" sz="8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3827536" y="5010582"/>
            <a:ext cx="874712" cy="77131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ts val="1200"/>
              </a:lnSpc>
              <a:defRPr sz="1800" b="0" i="0"/>
            </a:pP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  <a:cs typeface="Noto Sans Korean Regular"/>
                <a:sym typeface="Noto Sans Korean Regular"/>
              </a:rPr>
              <a:t>우리가족에게 맞는 반려동물 찾기</a:t>
            </a:r>
          </a:p>
        </p:txBody>
      </p:sp>
      <p:sp>
        <p:nvSpPr>
          <p:cNvPr id="70" name="직사각형 69"/>
          <p:cNvSpPr/>
          <p:nvPr/>
        </p:nvSpPr>
        <p:spPr>
          <a:xfrm>
            <a:off x="3827536" y="4794562"/>
            <a:ext cx="874712" cy="216023"/>
          </a:xfrm>
          <a:prstGeom prst="rect">
            <a:avLst/>
          </a:prstGeom>
          <a:solidFill>
            <a:schemeClr val="accent6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주제</a:t>
            </a:r>
            <a:endParaRPr lang="ko-KR" altLang="en-US" sz="8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4721298" y="5010584"/>
            <a:ext cx="1247429" cy="7713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ts val="1200"/>
              </a:lnSpc>
              <a:defRPr sz="1800" b="0" i="0"/>
            </a:pP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  <a:cs typeface="Noto Sans Korean Regular"/>
                <a:sym typeface="Noto Sans Korean Regular"/>
              </a:rPr>
              <a:t>가족을 </a:t>
            </a: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  <a:cs typeface="Noto Sans Korean Regular"/>
                <a:sym typeface="Noto Sans Korean Regular"/>
              </a:rPr>
              <a:t>대상으로 집안 환경에 맞는 반려동물과 아이들이 동물을 다루는 법을 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  <a:cs typeface="Noto Sans Korean Regular"/>
                <a:sym typeface="Noto Sans Korean Regular"/>
              </a:rPr>
              <a:t>강의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  <a:cs typeface="Noto Sans Korean Regular"/>
                <a:sym typeface="Noto Sans Korean Regular"/>
              </a:rPr>
              <a:t>.</a:t>
            </a:r>
            <a:endParaRPr lang="en-US" altLang="ko-KR" sz="850" dirty="0">
              <a:latin typeface="나눔바른고딕" pitchFamily="50" charset="-127"/>
              <a:ea typeface="나눔바른고딕" pitchFamily="50" charset="-127"/>
              <a:cs typeface="Noto Sans Korean Regular"/>
              <a:sym typeface="Noto Sans Korean Regular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4721298" y="4794562"/>
            <a:ext cx="1247429" cy="216023"/>
          </a:xfrm>
          <a:prstGeom prst="rect">
            <a:avLst/>
          </a:prstGeom>
          <a:solidFill>
            <a:schemeClr val="accent6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내용</a:t>
            </a:r>
            <a:endParaRPr lang="ko-KR" altLang="en-US" sz="8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3160412" y="5798604"/>
            <a:ext cx="648073" cy="771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가족 체험</a:t>
            </a:r>
            <a:endParaRPr lang="ko-KR" altLang="en-US" sz="8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3827536" y="5798603"/>
            <a:ext cx="874712" cy="77131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ts val="1200"/>
              </a:lnSpc>
              <a:defRPr sz="1800" b="0" i="0"/>
            </a:pP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  <a:cs typeface="Noto Sans Korean Regular"/>
                <a:sym typeface="Noto Sans Korean Regular"/>
              </a:rPr>
              <a:t>부모와 함께하는 반려동물 </a:t>
            </a:r>
            <a:endParaRPr lang="en-US" altLang="ko-KR" sz="850" dirty="0" smtClean="0">
              <a:latin typeface="나눔바른고딕" pitchFamily="50" charset="-127"/>
              <a:ea typeface="나눔바른고딕" pitchFamily="50" charset="-127"/>
              <a:cs typeface="Noto Sans Korean Regular"/>
              <a:sym typeface="Noto Sans Korean Regular"/>
            </a:endParaRPr>
          </a:p>
          <a:p>
            <a:pPr lvl="0">
              <a:lnSpc>
                <a:spcPts val="1200"/>
              </a:lnSpc>
              <a:defRPr sz="1800" b="0" i="0"/>
            </a:pP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  <a:cs typeface="Noto Sans Korean Regular"/>
                <a:sym typeface="Noto Sans Korean Regular"/>
              </a:rPr>
              <a:t>설화 </a:t>
            </a: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  <a:cs typeface="Noto Sans Korean Regular"/>
                <a:sym typeface="Noto Sans Korean Regular"/>
              </a:rPr>
              <a:t>발표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4721297" y="5798603"/>
            <a:ext cx="1247429" cy="7713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ts val="1200"/>
              </a:lnSpc>
              <a:defRPr sz="1800" b="0" i="0"/>
            </a:pP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  <a:cs typeface="Noto Sans Korean Regular"/>
                <a:sym typeface="Noto Sans Korean Regular"/>
              </a:rPr>
              <a:t>반려동물 설화 대회를 개최하여 긍정적인 반려동물 문화를 전파하고 지역 이웃과 커뮤니티를 형성</a:t>
            </a:r>
            <a:r>
              <a:rPr lang="en-US" altLang="ko-KR" sz="850" dirty="0">
                <a:latin typeface="나눔바른고딕" pitchFamily="50" charset="-127"/>
                <a:ea typeface="나눔바른고딕" pitchFamily="50" charset="-127"/>
                <a:cs typeface="Noto Sans Korean Regular"/>
                <a:sym typeface="Noto Sans Korean Regular"/>
              </a:rPr>
              <a:t>. 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6084167" y="5010585"/>
            <a:ext cx="648073" cy="771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강의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·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교육</a:t>
            </a:r>
            <a:endParaRPr lang="ko-KR" altLang="en-US" sz="8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6084168" y="4794562"/>
            <a:ext cx="648072" cy="216023"/>
          </a:xfrm>
          <a:prstGeom prst="rect">
            <a:avLst/>
          </a:prstGeom>
          <a:solidFill>
            <a:schemeClr val="accent6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유형</a:t>
            </a:r>
            <a:endParaRPr lang="ko-KR" altLang="en-US" sz="8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6751289" y="5010584"/>
            <a:ext cx="874712" cy="77131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ts val="1200"/>
              </a:lnSpc>
              <a:defRPr sz="1800" b="0" i="0"/>
            </a:pP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  <a:cs typeface="Noto Sans Korean Regular"/>
                <a:sym typeface="Noto Sans Korean Regular"/>
              </a:rPr>
              <a:t>나에게 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  <a:cs typeface="Noto Sans Korean Regular"/>
                <a:sym typeface="Noto Sans Korean Regular"/>
              </a:rPr>
              <a:t>맞는</a:t>
            </a:r>
            <a:endParaRPr lang="en-US" altLang="ko-KR" sz="850" dirty="0" smtClean="0">
              <a:latin typeface="나눔바른고딕" pitchFamily="50" charset="-127"/>
              <a:ea typeface="나눔바른고딕" pitchFamily="50" charset="-127"/>
              <a:cs typeface="Noto Sans Korean Regular"/>
              <a:sym typeface="Noto Sans Korean Regular"/>
            </a:endParaRPr>
          </a:p>
          <a:p>
            <a:pPr lvl="0">
              <a:lnSpc>
                <a:spcPts val="1200"/>
              </a:lnSpc>
              <a:defRPr sz="1800" b="0" i="0"/>
            </a:pP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  <a:cs typeface="Noto Sans Korean Regular"/>
                <a:sym typeface="Noto Sans Korean Regular"/>
              </a:rPr>
              <a:t>반려동물 </a:t>
            </a: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  <a:cs typeface="Noto Sans Korean Regular"/>
                <a:sym typeface="Noto Sans Korean Regular"/>
              </a:rPr>
              <a:t>찾기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6751290" y="4794562"/>
            <a:ext cx="874712" cy="216023"/>
          </a:xfrm>
          <a:prstGeom prst="rect">
            <a:avLst/>
          </a:prstGeom>
          <a:solidFill>
            <a:schemeClr val="accent6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주제</a:t>
            </a:r>
            <a:endParaRPr lang="ko-KR" altLang="en-US" sz="8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7645050" y="5010584"/>
            <a:ext cx="1247430" cy="7713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ts val="1200"/>
              </a:lnSpc>
              <a:defRPr sz="1800" b="0" i="0"/>
            </a:pP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  <a:cs typeface="Noto Sans Korean Regular"/>
                <a:sym typeface="Noto Sans Korean Regular"/>
              </a:rPr>
              <a:t>개인에게 맞는 반려동물을 찾는 방법과 육성방법</a:t>
            </a:r>
            <a:endParaRPr lang="en-US" altLang="ko-KR" sz="850" dirty="0" smtClean="0">
              <a:latin typeface="나눔바른고딕" pitchFamily="50" charset="-127"/>
              <a:ea typeface="나눔바른고딕" pitchFamily="50" charset="-127"/>
              <a:cs typeface="Noto Sans Korean Regular"/>
              <a:sym typeface="Noto Sans Korean Regular"/>
            </a:endParaRPr>
          </a:p>
          <a:p>
            <a:pPr lvl="0">
              <a:lnSpc>
                <a:spcPts val="1200"/>
              </a:lnSpc>
              <a:defRPr sz="1800" b="0" i="0"/>
            </a:pP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  <a:cs typeface="Noto Sans Korean Regular"/>
                <a:sym typeface="Noto Sans Korean Regular"/>
              </a:rPr>
              <a:t>을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  <a:cs typeface="Noto Sans Korean Regular"/>
                <a:sym typeface="Noto Sans Korean Regular"/>
              </a:rPr>
              <a:t> 강의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  <a:cs typeface="Noto Sans Korean Regular"/>
                <a:sym typeface="Noto Sans Korean Regular"/>
              </a:rPr>
              <a:t>.</a:t>
            </a:r>
            <a:endParaRPr lang="en-US" altLang="ko-KR" sz="850" dirty="0">
              <a:latin typeface="나눔바른고딕" pitchFamily="50" charset="-127"/>
              <a:ea typeface="나눔바른고딕" pitchFamily="50" charset="-127"/>
              <a:cs typeface="Noto Sans Korean Regular"/>
              <a:sym typeface="Noto Sans Korean Regular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7645050" y="4794562"/>
            <a:ext cx="1247430" cy="216023"/>
          </a:xfrm>
          <a:prstGeom prst="rect">
            <a:avLst/>
          </a:prstGeom>
          <a:solidFill>
            <a:schemeClr val="accent6">
              <a:alpha val="4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내용</a:t>
            </a:r>
            <a:endParaRPr lang="ko-KR" altLang="en-US" sz="8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6084166" y="5798599"/>
            <a:ext cx="648073" cy="771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ts val="1200"/>
              </a:lnSpc>
              <a:defRPr sz="1800" b="0" i="0"/>
            </a:pP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  <a:cs typeface="Noto Sans Korean Regular"/>
                <a:sym typeface="Noto Sans Korean Regular"/>
              </a:rPr>
              <a:t>전시</a:t>
            </a:r>
            <a:endParaRPr lang="ko-KR" altLang="en-US" sz="850" dirty="0">
              <a:latin typeface="나눔바른고딕" pitchFamily="50" charset="-127"/>
              <a:ea typeface="나눔바른고딕" pitchFamily="50" charset="-127"/>
              <a:cs typeface="Noto Sans Korean Regular"/>
              <a:sym typeface="Noto Sans Korean Regular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6751288" y="5798604"/>
            <a:ext cx="874712" cy="77131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ts val="1200"/>
              </a:lnSpc>
              <a:defRPr sz="1800" b="0" i="0"/>
            </a:pP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  <a:cs typeface="Noto Sans Korean Regular"/>
                <a:sym typeface="Noto Sans Korean Regular"/>
              </a:rPr>
              <a:t>반려동물 </a:t>
            </a:r>
            <a:endParaRPr lang="en-US" altLang="ko-KR" sz="850" dirty="0" smtClean="0">
              <a:latin typeface="나눔바른고딕" pitchFamily="50" charset="-127"/>
              <a:ea typeface="나눔바른고딕" pitchFamily="50" charset="-127"/>
              <a:cs typeface="Noto Sans Korean Regular"/>
              <a:sym typeface="Noto Sans Korean Regular"/>
            </a:endParaRPr>
          </a:p>
          <a:p>
            <a:pPr lvl="0">
              <a:lnSpc>
                <a:spcPts val="1200"/>
              </a:lnSpc>
              <a:defRPr sz="1800" b="0" i="0"/>
            </a:pP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  <a:cs typeface="Noto Sans Korean Regular"/>
                <a:sym typeface="Noto Sans Korean Regular"/>
              </a:rPr>
              <a:t>사진전</a:t>
            </a:r>
            <a:endParaRPr lang="ko-KR" altLang="en-US" sz="850" dirty="0">
              <a:latin typeface="나눔바른고딕" pitchFamily="50" charset="-127"/>
              <a:ea typeface="나눔바른고딕" pitchFamily="50" charset="-127"/>
              <a:cs typeface="Noto Sans Korean Regular"/>
              <a:sym typeface="Noto Sans Korean Regular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7645049" y="5798604"/>
            <a:ext cx="1247430" cy="7713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ts val="1200"/>
              </a:lnSpc>
              <a:defRPr sz="1800" b="0" i="0"/>
            </a:pP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  <a:cs typeface="Noto Sans Korean Regular"/>
                <a:sym typeface="Noto Sans Korean Regular"/>
              </a:rPr>
              <a:t>사진동호회와 연계하여 반려동물의 모습을 담은 사진전 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  <a:cs typeface="Noto Sans Korean Regular"/>
                <a:sym typeface="Noto Sans Korean Regular"/>
              </a:rPr>
              <a:t>개최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  <a:cs typeface="Noto Sans Korean Regular"/>
                <a:sym typeface="Noto Sans Korean Regular"/>
              </a:rPr>
              <a:t>.</a:t>
            </a:r>
            <a:endParaRPr lang="ko-KR" altLang="en-US" sz="850" dirty="0">
              <a:latin typeface="나눔바른고딕" pitchFamily="50" charset="-127"/>
              <a:ea typeface="나눔바른고딕" pitchFamily="50" charset="-127"/>
              <a:cs typeface="Noto Sans Korean Regular"/>
              <a:sym typeface="Noto Sans Korean Regular"/>
            </a:endParaRPr>
          </a:p>
        </p:txBody>
      </p:sp>
      <p:pic>
        <p:nvPicPr>
          <p:cNvPr id="8" name="그림 7"/>
          <p:cNvPicPr>
            <a:picLocks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568" y="697837"/>
            <a:ext cx="1584000" cy="1224000"/>
          </a:xfrm>
          <a:prstGeom prst="rect">
            <a:avLst/>
          </a:prstGeom>
        </p:spPr>
      </p:pic>
      <p:pic>
        <p:nvPicPr>
          <p:cNvPr id="9" name="그림 8"/>
          <p:cNvPicPr>
            <a:picLocks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092" y="697837"/>
            <a:ext cx="1584000" cy="1224000"/>
          </a:xfrm>
          <a:prstGeom prst="rect">
            <a:avLst/>
          </a:prstGeom>
        </p:spPr>
      </p:pic>
      <p:pic>
        <p:nvPicPr>
          <p:cNvPr id="10" name="그림 9"/>
          <p:cNvPicPr>
            <a:picLocks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614" y="697837"/>
            <a:ext cx="1584000" cy="1224000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>
          <a:xfrm>
            <a:off x="179512" y="152515"/>
            <a:ext cx="27089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solidFill>
                  <a:schemeClr val="bg1">
                    <a:lumMod val="75000"/>
                  </a:schemeClr>
                </a:solidFill>
                <a:latin typeface="Gotham Medium" pitchFamily="2" charset="0"/>
              </a:rPr>
              <a:t>CONTENTS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034004" y="1913536"/>
            <a:ext cx="59503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&lt;</a:t>
            </a:r>
            <a:r>
              <a:rPr lang="ko-KR" altLang="en-US" sz="900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정보관</a:t>
            </a:r>
            <a:r>
              <a:rPr lang="en-US" altLang="ko-KR" sz="900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&gt;</a:t>
            </a:r>
            <a:endParaRPr lang="ko-KR" altLang="en-US" sz="90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029861" y="3492179"/>
            <a:ext cx="59503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00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&lt;</a:t>
            </a:r>
            <a:r>
              <a:rPr lang="ko-KR" altLang="en-US" sz="900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체험관</a:t>
            </a:r>
            <a:r>
              <a:rPr lang="en-US" altLang="ko-KR" sz="900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&gt;</a:t>
            </a:r>
            <a:endParaRPr lang="ko-KR" altLang="en-US" sz="90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2428860" y="3492179"/>
            <a:ext cx="15716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5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나만의 반려동물 만들기</a:t>
            </a:r>
            <a:endParaRPr lang="ko-KR" altLang="en-US" sz="85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4071934" y="3492179"/>
            <a:ext cx="15716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5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내가 만든 엽서</a:t>
            </a:r>
            <a:endParaRPr lang="ko-KR" altLang="en-US" sz="85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5697924" y="3492179"/>
            <a:ext cx="15716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5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반려동물 퀴즈</a:t>
            </a:r>
            <a:endParaRPr lang="ko-KR" altLang="en-US" sz="85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7286644" y="3492179"/>
            <a:ext cx="15716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5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동물시선 체험</a:t>
            </a:r>
            <a:endParaRPr lang="ko-KR" altLang="en-US" sz="85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2428860" y="1913536"/>
            <a:ext cx="15716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5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반려동물 실태</a:t>
            </a:r>
            <a:endParaRPr lang="ko-KR" altLang="en-US" sz="85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4071934" y="1913536"/>
            <a:ext cx="15716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5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세계로 보는 반려동물 문화</a:t>
            </a:r>
            <a:endParaRPr lang="ko-KR" altLang="en-US" sz="85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5697924" y="1913536"/>
            <a:ext cx="15716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5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역사로 보는 반려동물 의미</a:t>
            </a:r>
            <a:endParaRPr lang="ko-KR" altLang="en-US" sz="85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7286644" y="1913536"/>
            <a:ext cx="15716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5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반려동물의 일생</a:t>
            </a:r>
            <a:endParaRPr lang="ko-KR" altLang="en-US" sz="85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7152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1" y="2924944"/>
            <a:ext cx="9144000" cy="39330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179512" y="152515"/>
            <a:ext cx="27089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solidFill>
                  <a:schemeClr val="bg2">
                    <a:lumMod val="25000"/>
                  </a:schemeClr>
                </a:solidFill>
                <a:latin typeface="Gotham Medium" pitchFamily="2" charset="0"/>
              </a:rPr>
              <a:t>PROTOTYPE (Mobile &amp; Web)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6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421894"/>
            <a:ext cx="9144000" cy="410445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0" y="620688"/>
            <a:ext cx="9144000" cy="80120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“</a:t>
            </a:r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반려 동물 종합 센터와 함께 서비스되는 </a:t>
            </a:r>
            <a:r>
              <a:rPr lang="ko-KR" altLang="en-US" sz="1400" dirty="0" err="1" smtClean="0">
                <a:latin typeface="나눔바른고딕" pitchFamily="50" charset="-127"/>
                <a:ea typeface="나눔바른고딕" pitchFamily="50" charset="-127"/>
              </a:rPr>
              <a:t>모바일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&amp;</a:t>
            </a:r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웹 서비스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”</a:t>
            </a:r>
          </a:p>
          <a:p>
            <a:pPr algn="ctr"/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“</a:t>
            </a:r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동물 관련 분양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전문 지식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강의 정보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병원 후기를 쉽고 빠르게 접할 수 있다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.”</a:t>
            </a:r>
            <a:endParaRPr lang="ko-KR" altLang="en-US" sz="14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050" name="Picture 2" descr="F:\내자료모음_취_업\스마일게이트\프로토타입\protoio-Animal IOS-screenshots\31.1-분양메인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25726"/>
            <a:ext cx="1897887" cy="337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858" y="1523790"/>
            <a:ext cx="1897200" cy="33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그룹 2"/>
          <p:cNvGrpSpPr/>
          <p:nvPr/>
        </p:nvGrpSpPr>
        <p:grpSpPr>
          <a:xfrm>
            <a:off x="251520" y="5817458"/>
            <a:ext cx="3297188" cy="707886"/>
            <a:chOff x="251520" y="5520308"/>
            <a:chExt cx="3297188" cy="707886"/>
          </a:xfrm>
        </p:grpSpPr>
        <p:sp>
          <p:nvSpPr>
            <p:cNvPr id="20" name="직사각형 19"/>
            <p:cNvSpPr/>
            <p:nvPr/>
          </p:nvSpPr>
          <p:spPr>
            <a:xfrm>
              <a:off x="251520" y="5520308"/>
              <a:ext cx="329718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en-US" altLang="ko-KR" sz="1000" b="1" dirty="0">
                  <a:solidFill>
                    <a:schemeClr val="bg2">
                      <a:lumMod val="2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iPhone 6/6s (375 x 667</a:t>
              </a:r>
              <a:r>
                <a:rPr lang="en-US" altLang="ko-KR" sz="1000" b="1" dirty="0" smtClean="0">
                  <a:solidFill>
                    <a:schemeClr val="bg2">
                      <a:lumMod val="2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pPr>
                <a:lnSpc>
                  <a:spcPts val="1200"/>
                </a:lnSpc>
              </a:pPr>
              <a:endParaRPr lang="ko-KR" altLang="en-US" sz="850" b="1" dirty="0" smtClean="0">
                <a:solidFill>
                  <a:schemeClr val="bg2">
                    <a:lumMod val="25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>
                <a:lnSpc>
                  <a:spcPts val="1200"/>
                </a:lnSpc>
              </a:pPr>
              <a:endParaRPr lang="en-US" altLang="ko-KR" sz="1000" dirty="0" smtClean="0">
                <a:solidFill>
                  <a:schemeClr val="bg2">
                    <a:lumMod val="25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>
                <a:lnSpc>
                  <a:spcPts val="1200"/>
                </a:lnSpc>
              </a:pPr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나눔바른고딕" pitchFamily="50" charset="-127"/>
                  <a:ea typeface="나눔바른고딕" pitchFamily="50" charset="-127"/>
                  <a:hlinkClick r:id="rId6"/>
                </a:rPr>
                <a:t>프로토타입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나눔바른고딕" pitchFamily="50" charset="-127"/>
                  <a:ea typeface="나눔바른고딕" pitchFamily="50" charset="-127"/>
                  <a:hlinkClick r:id="rId6"/>
                </a:rPr>
                <a:t> 실</a:t>
              </a:r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나눔바른고딕" pitchFamily="50" charset="-127"/>
                  <a:ea typeface="나눔바른고딕" pitchFamily="50" charset="-127"/>
                  <a:hlinkClick r:id="rId6"/>
                </a:rPr>
                <a:t>행</a:t>
              </a:r>
              <a:r>
                <a:rPr lang="en-US" altLang="ko-KR" sz="1000" b="1" dirty="0" smtClean="0">
                  <a:solidFill>
                    <a:schemeClr val="bg2">
                      <a:lumMod val="25000"/>
                    </a:schemeClr>
                  </a:solidFill>
                  <a:latin typeface="나눔바른고딕" pitchFamily="50" charset="-127"/>
                  <a:ea typeface="나눔바른고딕" pitchFamily="50" charset="-127"/>
                  <a:hlinkClick r:id="rId6"/>
                </a:rPr>
                <a:t>(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나눔바른고딕" pitchFamily="50" charset="-127"/>
                  <a:ea typeface="나눔바른고딕" pitchFamily="50" charset="-127"/>
                  <a:hlinkClick r:id="rId6"/>
                </a:rPr>
                <a:t>클릭</a:t>
              </a:r>
              <a:r>
                <a:rPr lang="en-US" altLang="ko-KR" sz="1000" b="1" dirty="0" smtClean="0">
                  <a:solidFill>
                    <a:schemeClr val="bg2">
                      <a:lumMod val="25000"/>
                    </a:schemeClr>
                  </a:solidFill>
                  <a:latin typeface="나눔바른고딕" pitchFamily="50" charset="-127"/>
                  <a:ea typeface="나눔바른고딕" pitchFamily="50" charset="-127"/>
                  <a:hlinkClick r:id="rId6"/>
                </a:rPr>
                <a:t>)</a:t>
              </a:r>
              <a:endParaRPr lang="en-US" altLang="ko-KR" sz="1000" b="1" dirty="0" smtClean="0">
                <a:solidFill>
                  <a:schemeClr val="bg2">
                    <a:lumMod val="25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22" name="직선 연결선 21"/>
            <p:cNvCxnSpPr/>
            <p:nvPr/>
          </p:nvCxnSpPr>
          <p:spPr>
            <a:xfrm>
              <a:off x="251520" y="5803465"/>
              <a:ext cx="215500" cy="0"/>
            </a:xfrm>
            <a:prstGeom prst="line">
              <a:avLst/>
            </a:prstGeom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그룹 3"/>
          <p:cNvGrpSpPr/>
          <p:nvPr/>
        </p:nvGrpSpPr>
        <p:grpSpPr>
          <a:xfrm>
            <a:off x="4716016" y="5814382"/>
            <a:ext cx="2340112" cy="707886"/>
            <a:chOff x="4716016" y="5517232"/>
            <a:chExt cx="2340112" cy="707886"/>
          </a:xfrm>
        </p:grpSpPr>
        <p:sp>
          <p:nvSpPr>
            <p:cNvPr id="24" name="직사각형 23"/>
            <p:cNvSpPr/>
            <p:nvPr/>
          </p:nvSpPr>
          <p:spPr>
            <a:xfrm>
              <a:off x="4716016" y="5517232"/>
              <a:ext cx="2340112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200"/>
                </a:lnSpc>
              </a:pPr>
              <a:r>
                <a:rPr lang="en-US" altLang="ko-KR" sz="1000" b="1" dirty="0" smtClean="0">
                  <a:solidFill>
                    <a:schemeClr val="bg2">
                      <a:lumMod val="2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Web Site(</a:t>
              </a:r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메</a:t>
              </a:r>
              <a:r>
                <a:rPr lang="ko-KR" altLang="en-US" sz="1000" b="1" dirty="0" err="1">
                  <a:solidFill>
                    <a:schemeClr val="bg2">
                      <a:lumMod val="2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인</a:t>
              </a:r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화면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 </a:t>
              </a:r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컨셉</a:t>
              </a:r>
              <a:r>
                <a:rPr lang="en-US" altLang="ko-KR" sz="1000" b="1" dirty="0" smtClean="0">
                  <a:solidFill>
                    <a:schemeClr val="bg2">
                      <a:lumMod val="25000"/>
                    </a:schemeClr>
                  </a:solidFill>
                  <a:latin typeface="나눔바른고딕" pitchFamily="50" charset="-127"/>
                  <a:ea typeface="나눔바른고딕" pitchFamily="50" charset="-127"/>
                </a:rPr>
                <a:t>)</a:t>
              </a:r>
            </a:p>
            <a:p>
              <a:pPr>
                <a:lnSpc>
                  <a:spcPts val="1200"/>
                </a:lnSpc>
              </a:pPr>
              <a:endParaRPr lang="ko-KR" altLang="en-US" sz="850" b="1" dirty="0">
                <a:solidFill>
                  <a:schemeClr val="bg2">
                    <a:lumMod val="25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>
                <a:lnSpc>
                  <a:spcPts val="1200"/>
                </a:lnSpc>
              </a:pPr>
              <a:endParaRPr lang="en-US" altLang="ko-KR" sz="1000" dirty="0" smtClean="0">
                <a:solidFill>
                  <a:schemeClr val="bg2">
                    <a:lumMod val="25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  <a:p>
              <a:pPr>
                <a:lnSpc>
                  <a:spcPts val="1200"/>
                </a:lnSpc>
              </a:pPr>
              <a:r>
                <a:rPr lang="ko-KR" altLang="en-US" sz="1000" b="1" dirty="0" err="1" smtClean="0">
                  <a:solidFill>
                    <a:schemeClr val="bg2">
                      <a:lumMod val="25000"/>
                    </a:schemeClr>
                  </a:solidFill>
                  <a:latin typeface="나눔바른고딕" pitchFamily="50" charset="-127"/>
                  <a:ea typeface="나눔바른고딕" pitchFamily="50" charset="-127"/>
                  <a:hlinkClick r:id="rId7"/>
                </a:rPr>
                <a:t>프로토타입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나눔바른고딕" pitchFamily="50" charset="-127"/>
                  <a:ea typeface="나눔바른고딕" pitchFamily="50" charset="-127"/>
                  <a:hlinkClick r:id="rId7"/>
                </a:rPr>
                <a:t> 실</a:t>
              </a:r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나눔바른고딕" pitchFamily="50" charset="-127"/>
                  <a:ea typeface="나눔바른고딕" pitchFamily="50" charset="-127"/>
                  <a:hlinkClick r:id="rId7"/>
                </a:rPr>
                <a:t>행</a:t>
              </a:r>
              <a:r>
                <a:rPr lang="en-US" altLang="ko-KR" sz="1000" b="1" dirty="0" smtClean="0">
                  <a:solidFill>
                    <a:schemeClr val="bg2">
                      <a:lumMod val="25000"/>
                    </a:schemeClr>
                  </a:solidFill>
                  <a:latin typeface="나눔바른고딕" pitchFamily="50" charset="-127"/>
                  <a:ea typeface="나눔바른고딕" pitchFamily="50" charset="-127"/>
                  <a:hlinkClick r:id="rId7"/>
                </a:rPr>
                <a:t>(</a:t>
              </a:r>
              <a:r>
                <a:rPr lang="ko-KR" altLang="en-US" sz="1000" b="1" dirty="0" smtClean="0">
                  <a:solidFill>
                    <a:schemeClr val="bg2">
                      <a:lumMod val="25000"/>
                    </a:schemeClr>
                  </a:solidFill>
                  <a:latin typeface="나눔바른고딕" pitchFamily="50" charset="-127"/>
                  <a:ea typeface="나눔바른고딕" pitchFamily="50" charset="-127"/>
                  <a:hlinkClick r:id="rId7"/>
                </a:rPr>
                <a:t>클</a:t>
              </a:r>
              <a:r>
                <a:rPr lang="ko-KR" altLang="en-US" sz="1000" b="1" dirty="0">
                  <a:solidFill>
                    <a:schemeClr val="bg2">
                      <a:lumMod val="25000"/>
                    </a:schemeClr>
                  </a:solidFill>
                  <a:latin typeface="나눔바른고딕" pitchFamily="50" charset="-127"/>
                  <a:ea typeface="나눔바른고딕" pitchFamily="50" charset="-127"/>
                  <a:hlinkClick r:id="rId7"/>
                </a:rPr>
                <a:t>릭</a:t>
              </a:r>
              <a:r>
                <a:rPr lang="en-US" altLang="ko-KR" sz="1000" b="1" dirty="0" smtClean="0">
                  <a:solidFill>
                    <a:schemeClr val="bg2">
                      <a:lumMod val="25000"/>
                    </a:schemeClr>
                  </a:solidFill>
                  <a:latin typeface="나눔바른고딕" pitchFamily="50" charset="-127"/>
                  <a:ea typeface="나눔바른고딕" pitchFamily="50" charset="-127"/>
                  <a:hlinkClick r:id="rId7"/>
                </a:rPr>
                <a:t>)</a:t>
              </a:r>
              <a:endParaRPr lang="en-US" altLang="ko-KR" sz="1000" b="1" dirty="0" smtClean="0">
                <a:solidFill>
                  <a:schemeClr val="bg2">
                    <a:lumMod val="25000"/>
                  </a:schemeClr>
                </a:solidFill>
                <a:latin typeface="나눔바른고딕" pitchFamily="50" charset="-127"/>
                <a:ea typeface="나눔바른고딕" pitchFamily="50" charset="-127"/>
              </a:endParaRPr>
            </a:p>
          </p:txBody>
        </p:sp>
        <p:cxnSp>
          <p:nvCxnSpPr>
            <p:cNvPr id="25" name="직선 연결선 24"/>
            <p:cNvCxnSpPr/>
            <p:nvPr/>
          </p:nvCxnSpPr>
          <p:spPr>
            <a:xfrm>
              <a:off x="4716016" y="5800389"/>
              <a:ext cx="152946" cy="0"/>
            </a:xfrm>
            <a:prstGeom prst="line">
              <a:avLst/>
            </a:prstGeom>
            <a:ln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12"/>
          <a:stretch/>
        </p:blipFill>
        <p:spPr bwMode="auto">
          <a:xfrm>
            <a:off x="4673852" y="1523790"/>
            <a:ext cx="4218628" cy="33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1115616" y="4986342"/>
            <a:ext cx="1944216" cy="4680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ko-KR" altLang="en-US" sz="1000" b="1" dirty="0" smtClean="0">
                <a:latin typeface="나눔바른고딕" pitchFamily="50" charset="-127"/>
                <a:ea typeface="나눔바른고딕" pitchFamily="50" charset="-127"/>
              </a:rPr>
              <a:t>동물 관련 </a:t>
            </a:r>
            <a:endParaRPr lang="en-US" altLang="ko-KR" sz="1000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ts val="1200"/>
              </a:lnSpc>
            </a:pPr>
            <a:r>
              <a:rPr lang="ko-KR" altLang="en-US" sz="1000" b="1" dirty="0" smtClean="0">
                <a:latin typeface="나눔바른고딕" pitchFamily="50" charset="-127"/>
                <a:ea typeface="나눔바른고딕" pitchFamily="50" charset="-127"/>
              </a:rPr>
              <a:t>분양</a:t>
            </a:r>
            <a:r>
              <a:rPr lang="en-US" altLang="ko-KR" sz="1000" b="1" dirty="0" smtClean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000" b="1" dirty="0" smtClean="0">
                <a:latin typeface="나눔바른고딕" pitchFamily="50" charset="-127"/>
                <a:ea typeface="나눔바른고딕" pitchFamily="50" charset="-127"/>
              </a:rPr>
              <a:t>지식</a:t>
            </a:r>
            <a:r>
              <a:rPr lang="en-US" altLang="ko-KR" sz="1000" b="1" dirty="0" smtClean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000" b="1" dirty="0" smtClean="0">
                <a:latin typeface="나눔바른고딕" pitchFamily="50" charset="-127"/>
                <a:ea typeface="나눔바른고딕" pitchFamily="50" charset="-127"/>
              </a:rPr>
              <a:t>커뮤니티</a:t>
            </a:r>
            <a:r>
              <a:rPr lang="en-US" altLang="ko-KR" sz="1000" b="1" dirty="0" smtClean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1000" b="1" dirty="0" smtClean="0">
                <a:latin typeface="나눔바른고딕" pitchFamily="50" charset="-127"/>
                <a:ea typeface="나눔바른고딕" pitchFamily="50" charset="-127"/>
              </a:rPr>
              <a:t>병원 </a:t>
            </a:r>
            <a:endParaRPr lang="en-US" altLang="ko-KR" sz="1000" b="1" dirty="0" smtClean="0"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ts val="1200"/>
              </a:lnSpc>
            </a:pPr>
            <a:r>
              <a:rPr lang="ko-KR" altLang="en-US" sz="1000" b="1" dirty="0" smtClean="0">
                <a:latin typeface="나눔바른고딕" pitchFamily="50" charset="-127"/>
                <a:ea typeface="나눔바른고딕" pitchFamily="50" charset="-127"/>
              </a:rPr>
              <a:t>종합 서비스 제공 </a:t>
            </a:r>
            <a:endParaRPr lang="ko-KR" altLang="en-US" sz="10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117166" y="4986342"/>
            <a:ext cx="1332000" cy="4680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175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ko-KR" altLang="en-US" sz="1000" b="1" dirty="0" smtClean="0">
                <a:latin typeface="나눔바른고딕" pitchFamily="50" charset="-127"/>
                <a:ea typeface="나눔바른고딕" pitchFamily="50" charset="-127"/>
              </a:rPr>
              <a:t>공식 홈페이지 서비스</a:t>
            </a:r>
            <a:endParaRPr lang="ko-KR" altLang="en-US" sz="1000" b="1" dirty="0"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520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68580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04" y="1484784"/>
            <a:ext cx="6998568" cy="423019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524" y="1495425"/>
            <a:ext cx="2339145" cy="24120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179512" y="152515"/>
            <a:ext cx="27089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solidFill>
                  <a:schemeClr val="bg2">
                    <a:lumMod val="25000"/>
                  </a:schemeClr>
                </a:solidFill>
                <a:latin typeface="Gotham Medium" pitchFamily="2" charset="0"/>
              </a:rPr>
              <a:t>APPLICATION &amp; BX</a:t>
            </a:r>
          </a:p>
        </p:txBody>
      </p:sp>
      <p:pic>
        <p:nvPicPr>
          <p:cNvPr id="12" name="어플리케이션시스템3.jp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4"/>
          <a:stretch/>
        </p:blipFill>
        <p:spPr>
          <a:xfrm>
            <a:off x="6476281" y="3907001"/>
            <a:ext cx="2667719" cy="180797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5" name="직사각형 14"/>
          <p:cNvSpPr/>
          <p:nvPr/>
        </p:nvSpPr>
        <p:spPr>
          <a:xfrm>
            <a:off x="-744" y="1122676"/>
            <a:ext cx="9144000" cy="3600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latin typeface="나눔바른고딕" pitchFamily="50" charset="-127"/>
                <a:ea typeface="나눔바른고딕" pitchFamily="50" charset="-127"/>
              </a:rPr>
              <a:t>“</a:t>
            </a:r>
            <a:r>
              <a:rPr lang="en-US" altLang="ko-KR" sz="1400" b="1" spc="10" dirty="0">
                <a:solidFill>
                  <a:srgbClr val="FFFFFF"/>
                </a:solidFill>
                <a:latin typeface="Gotham Light" pitchFamily="2" charset="0"/>
                <a:ea typeface="나눔바른고딕" pitchFamily="50" charset="-127"/>
                <a:cs typeface="Arial"/>
              </a:rPr>
              <a:t>FLEXIBLE </a:t>
            </a:r>
            <a:r>
              <a:rPr lang="en-US" altLang="ko-KR" sz="1400" b="1" spc="10" dirty="0" smtClean="0">
                <a:solidFill>
                  <a:srgbClr val="FFFFFF"/>
                </a:solidFill>
                <a:latin typeface="Gotham Light" pitchFamily="2" charset="0"/>
                <a:ea typeface="나눔바른고딕" pitchFamily="50" charset="-127"/>
                <a:cs typeface="Arial"/>
              </a:rPr>
              <a:t>IDENTITY</a:t>
            </a:r>
            <a:r>
              <a:rPr lang="ko-KR" altLang="en-US" sz="1400" dirty="0" smtClean="0">
                <a:latin typeface="나눔바른고딕" pitchFamily="50" charset="-127"/>
                <a:ea typeface="나눔바른고딕" pitchFamily="50" charset="-127"/>
              </a:rPr>
              <a:t>가 적용된 </a:t>
            </a:r>
            <a:r>
              <a:rPr lang="en-US" altLang="ko-KR" sz="1400" dirty="0" smtClean="0">
                <a:latin typeface="나눔바른고딕" pitchFamily="50" charset="-127"/>
                <a:ea typeface="나눔바른고딕" pitchFamily="50" charset="-127"/>
              </a:rPr>
              <a:t>APPLICATIONS</a:t>
            </a:r>
            <a:r>
              <a:rPr lang="en-US" altLang="ko-KR" sz="1400" b="1" dirty="0" smtClean="0">
                <a:latin typeface="나눔바른고딕" pitchFamily="50" charset="-127"/>
                <a:ea typeface="나눔바른고딕" pitchFamily="50" charset="-127"/>
              </a:rPr>
              <a:t>”</a:t>
            </a:r>
            <a:endParaRPr lang="en-US" altLang="ko-KR" sz="1400" b="1" dirty="0">
              <a:latin typeface="Gotham Light" pitchFamily="2" charset="0"/>
              <a:ea typeface="나눔바른고딕" pitchFamily="50" charset="-127"/>
              <a:cs typeface="HelveticaRounded LT Std Bd"/>
            </a:endParaRPr>
          </a:p>
        </p:txBody>
      </p:sp>
    </p:spTree>
    <p:extLst>
      <p:ext uri="{BB962C8B-B14F-4D97-AF65-F5344CB8AC3E}">
        <p14:creationId xmlns:p14="http://schemas.microsoft.com/office/powerpoint/2010/main" val="396047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310346" y="3244334"/>
            <a:ext cx="2582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1. Mobile App Planning</a:t>
            </a:r>
          </a:p>
        </p:txBody>
      </p:sp>
    </p:spTree>
    <p:extLst>
      <p:ext uri="{BB962C8B-B14F-4D97-AF65-F5344CB8AC3E}">
        <p14:creationId xmlns:p14="http://schemas.microsoft.com/office/powerpoint/2010/main" val="236597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1268760"/>
            <a:ext cx="9144000" cy="21602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3429000"/>
            <a:ext cx="9144000" cy="216024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79512" y="260648"/>
            <a:ext cx="27089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기대 효과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166086" y="4182760"/>
            <a:ext cx="458237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ko-KR" sz="1000" dirty="0" smtClean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1</a:t>
            </a:r>
            <a:r>
              <a:rPr lang="en-US" altLang="ko-KR" sz="1000" dirty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 </a:t>
            </a:r>
            <a:r>
              <a:rPr lang="ko-KR" altLang="en-US" sz="1000" dirty="0" smtClean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교육을 통해 대한민국의 </a:t>
            </a:r>
            <a:r>
              <a:rPr lang="ko-KR" altLang="en-US" sz="1000" dirty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반려동물 문화 향상에 기여</a:t>
            </a:r>
            <a:endParaRPr lang="en-US" altLang="ko-KR" sz="1000" dirty="0">
              <a:solidFill>
                <a:schemeClr val="bg2">
                  <a:lumMod val="1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2. </a:t>
            </a:r>
            <a:r>
              <a:rPr lang="ko-KR" altLang="en-US" sz="1000" dirty="0" smtClean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문화공간을 통해 사용자에게 </a:t>
            </a:r>
            <a:r>
              <a:rPr lang="ko-KR" altLang="en-US" sz="1000" dirty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풍부하고 행복한 삶을 제공</a:t>
            </a:r>
          </a:p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3. </a:t>
            </a:r>
            <a:r>
              <a:rPr lang="ko-KR" altLang="en-US" sz="1000" dirty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디지털과 공간을 융합하여 신개념 공간을 창조하고 새로운 문화형성을 주도</a:t>
            </a:r>
          </a:p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4. </a:t>
            </a:r>
            <a:r>
              <a:rPr lang="ko-KR" altLang="en-US" sz="1000" dirty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지역사회의 대표 랜드마크로 자리잡고 위상을 높인다</a:t>
            </a:r>
            <a:endParaRPr lang="en-US" altLang="ko-KR" sz="1000" dirty="0">
              <a:solidFill>
                <a:schemeClr val="bg2">
                  <a:lumMod val="1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ts val="1200"/>
              </a:lnSpc>
            </a:pPr>
            <a:r>
              <a:rPr lang="en-US" altLang="ko-KR" sz="1000" dirty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5. </a:t>
            </a:r>
            <a:r>
              <a:rPr lang="ko-KR" altLang="en-US" sz="1000" dirty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지역기관과 연계한 다양한 교육 프로그램을 제공하고 참여 교육의 혁신지로 부상</a:t>
            </a:r>
            <a:endParaRPr lang="en-US" altLang="ko-KR" sz="1000" dirty="0">
              <a:solidFill>
                <a:schemeClr val="bg2">
                  <a:lumMod val="1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512" y="1844824"/>
            <a:ext cx="3819012" cy="3168352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166087" y="2204864"/>
            <a:ext cx="3262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EEECE1"/>
                </a:solidFill>
                <a:latin typeface="나눔바른고딕" pitchFamily="50" charset="-127"/>
                <a:ea typeface="나눔바른고딕" pitchFamily="50" charset="-127"/>
              </a:rPr>
              <a:t>새로운 </a:t>
            </a:r>
            <a:r>
              <a:rPr lang="ko-KR" altLang="en-US" dirty="0">
                <a:solidFill>
                  <a:srgbClr val="EEECE1"/>
                </a:solidFill>
                <a:latin typeface="나눔바른고딕" pitchFamily="50" charset="-127"/>
                <a:ea typeface="나눔바른고딕" pitchFamily="50" charset="-127"/>
              </a:rPr>
              <a:t>융복합 공간 패러다임 </a:t>
            </a:r>
            <a:r>
              <a:rPr lang="ko-KR" altLang="en-US" dirty="0" smtClean="0">
                <a:solidFill>
                  <a:srgbClr val="EEECE1"/>
                </a:solidFill>
                <a:latin typeface="나눔바른고딕" pitchFamily="50" charset="-127"/>
                <a:ea typeface="나눔바른고딕" pitchFamily="50" charset="-127"/>
              </a:rPr>
              <a:t>제시</a:t>
            </a:r>
            <a:endParaRPr lang="en-US" altLang="ko-KR" dirty="0" smtClean="0">
              <a:solidFill>
                <a:srgbClr val="EEECE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166086" y="3644717"/>
            <a:ext cx="3026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pc="10" dirty="0">
                <a:solidFill>
                  <a:srgbClr val="0C9FD7"/>
                </a:solidFill>
                <a:latin typeface="나눔바른고딕" pitchFamily="50" charset="-127"/>
                <a:ea typeface="나눔바른고딕" pitchFamily="50" charset="-127"/>
                <a:cs typeface="Arial"/>
              </a:rPr>
              <a:t>반려동물과 사람의 공존을 담다</a:t>
            </a:r>
            <a:endParaRPr lang="ko-KR" altLang="en-US" dirty="0">
              <a:latin typeface="나눔바른고딕" pitchFamily="50" charset="-127"/>
              <a:ea typeface="나눔바른고딕" pitchFamily="50" charset="-127"/>
              <a:cs typeface="Nanum Pen Scrip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14200" y="2119216"/>
            <a:ext cx="413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2"/>
                </a:solidFill>
                <a:latin typeface="나눔바른고딕" pitchFamily="50" charset="-127"/>
                <a:ea typeface="나눔바른고딕" pitchFamily="50" charset="-127"/>
              </a:rPr>
              <a:t>“</a:t>
            </a:r>
            <a:endParaRPr lang="ko-KR" altLang="en-US" sz="4000" dirty="0">
              <a:solidFill>
                <a:schemeClr val="bg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253306" y="2312805"/>
            <a:ext cx="4138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chemeClr val="bg2"/>
                </a:solidFill>
                <a:latin typeface="나눔바른고딕" pitchFamily="50" charset="-127"/>
                <a:ea typeface="나눔바른고딕" pitchFamily="50" charset="-127"/>
              </a:rPr>
              <a:t>”</a:t>
            </a:r>
            <a:endParaRPr lang="ko-KR" altLang="en-US" sz="4000" dirty="0">
              <a:solidFill>
                <a:schemeClr val="bg2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230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31840" y="3244334"/>
            <a:ext cx="2828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4. T world App</a:t>
            </a:r>
            <a:r>
              <a:rPr lang="ko-KR" altLang="en-US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사용성</a:t>
            </a:r>
            <a:r>
              <a:rPr lang="ko-KR" altLang="en-US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개선</a:t>
            </a:r>
            <a:endParaRPr lang="en-US" altLang="ko-KR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656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hape 300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3955"/>
            <a:ext cx="79308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301"/>
          <p:cNvSpPr/>
          <p:nvPr/>
        </p:nvSpPr>
        <p:spPr>
          <a:xfrm>
            <a:off x="-4851" y="0"/>
            <a:ext cx="9148851" cy="6858000"/>
          </a:xfrm>
          <a:prstGeom prst="rect">
            <a:avLst/>
          </a:prstGeom>
          <a:solidFill>
            <a:schemeClr val="dk1">
              <a:alpha val="84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20502" y="257527"/>
            <a:ext cx="3754361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T world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어플리케이</a:t>
            </a:r>
            <a:r>
              <a:rPr lang="ko-KR" altLang="en-US" sz="20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션</a:t>
            </a:r>
            <a:r>
              <a:rPr lang="en-US" altLang="ko-KR" sz="2000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000" b="1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사용성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개선</a:t>
            </a:r>
            <a:endParaRPr lang="en-US" altLang="ko-KR" sz="2000" b="1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85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어플리케이션 사용성 개선</a:t>
            </a:r>
            <a:endParaRPr lang="ko-KR" altLang="en-US" sz="850" dirty="0">
              <a:solidFill>
                <a:schemeClr val="bg1">
                  <a:lumMod val="8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000768"/>
            <a:ext cx="9144000" cy="857232"/>
          </a:xfrm>
          <a:prstGeom prst="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29" y="353812"/>
            <a:ext cx="282963" cy="376815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87879" y="6094089"/>
            <a:ext cx="111576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PROCESS</a:t>
            </a:r>
            <a:endParaRPr lang="en-US" altLang="ko-KR" sz="10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676002" y="6094089"/>
            <a:ext cx="176999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1. DISCOVER</a:t>
            </a:r>
            <a:endParaRPr lang="en-US" altLang="ko-KR" sz="9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8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Background </a:t>
            </a:r>
            <a:r>
              <a:rPr lang="en-US" altLang="ko-KR" sz="8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Research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8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Define Goal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3574498" y="6094089"/>
            <a:ext cx="198782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2. DEVELOP</a:t>
            </a:r>
            <a:endParaRPr lang="en-US" altLang="ko-KR" sz="9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8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Research</a:t>
            </a:r>
            <a:endParaRPr lang="en-US" altLang="ko-KR" sz="8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8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Persona</a:t>
            </a:r>
            <a:endParaRPr lang="en-US" altLang="ko-KR" sz="8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508104" y="6094089"/>
            <a:ext cx="140145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3</a:t>
            </a:r>
            <a:r>
              <a:rPr lang="en-US" altLang="ko-KR" sz="9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. DESIGN</a:t>
            </a:r>
            <a:endParaRPr lang="en-US" altLang="ko-KR" sz="9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8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Service Ideation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8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UI Sketch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7092280" y="6094089"/>
            <a:ext cx="1152128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4. DELIVER</a:t>
            </a:r>
            <a:endParaRPr lang="en-US" altLang="ko-KR" sz="9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altLang="ko-KR" sz="8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Wire Frame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4716016" y="1071546"/>
            <a:ext cx="176623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5. </a:t>
            </a:r>
            <a:r>
              <a:rPr lang="ko-KR" altLang="en-US" sz="9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기능 정리</a:t>
            </a:r>
            <a:endParaRPr lang="ko-KR" altLang="en-US" sz="90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179512" y="2284421"/>
            <a:ext cx="151554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3. </a:t>
            </a:r>
            <a:r>
              <a:rPr lang="ko-KR" altLang="en-US" sz="9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리서치</a:t>
            </a:r>
            <a:endParaRPr lang="en-US" altLang="ko-KR" sz="9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179512" y="3925555"/>
            <a:ext cx="338774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4. </a:t>
            </a:r>
            <a:r>
              <a:rPr lang="ko-KR" altLang="en-US" sz="9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결과</a:t>
            </a:r>
            <a:endParaRPr lang="en-US" altLang="ko-KR" sz="9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56594" y="4240550"/>
            <a:ext cx="2515205" cy="324000"/>
          </a:xfrm>
          <a:prstGeom prst="rect">
            <a:avLst/>
          </a:prstGeom>
          <a:solidFill>
            <a:schemeClr val="tx1">
              <a:lumMod val="75000"/>
              <a:lumOff val="25000"/>
              <a:alpha val="95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/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“</a:t>
            </a: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복잡한 과정이 없는 요금</a:t>
            </a:r>
            <a:r>
              <a:rPr lang="en-US" altLang="ko-KR" sz="850" dirty="0">
                <a:latin typeface="나눔바른고딕" pitchFamily="50" charset="-127"/>
                <a:ea typeface="나눔바른고딕" pitchFamily="50" charset="-127"/>
              </a:rPr>
              <a:t>/</a:t>
            </a: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데이터 정보 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습득 필요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”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3131840" y="4240551"/>
            <a:ext cx="1238805" cy="1429240"/>
          </a:xfrm>
          <a:prstGeom prst="rect">
            <a:avLst/>
          </a:prstGeom>
          <a:solidFill>
            <a:srgbClr val="00B0F0">
              <a:alpha val="95000"/>
            </a:srgb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/>
            <a:endParaRPr lang="en-US" altLang="ko-KR" sz="1000" dirty="0" smtClean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56594" y="4608963"/>
            <a:ext cx="2515205" cy="324000"/>
          </a:xfrm>
          <a:prstGeom prst="rect">
            <a:avLst/>
          </a:prstGeom>
          <a:solidFill>
            <a:schemeClr val="tx1">
              <a:lumMod val="75000"/>
              <a:lumOff val="25000"/>
              <a:alpha val="95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/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“</a:t>
            </a: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용어와 기능이 일치하지 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않는다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”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56594" y="4977376"/>
            <a:ext cx="2515205" cy="324000"/>
          </a:xfrm>
          <a:prstGeom prst="rect">
            <a:avLst/>
          </a:prstGeom>
          <a:solidFill>
            <a:schemeClr val="tx1">
              <a:lumMod val="75000"/>
              <a:lumOff val="25000"/>
              <a:alpha val="95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/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“</a:t>
            </a: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내가 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원하는 주요 </a:t>
            </a: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정보만 보고 싶다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”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256594" y="5345790"/>
            <a:ext cx="2515205" cy="324000"/>
          </a:xfrm>
          <a:prstGeom prst="rect">
            <a:avLst/>
          </a:prstGeom>
          <a:solidFill>
            <a:schemeClr val="tx1">
              <a:lumMod val="75000"/>
              <a:lumOff val="25000"/>
              <a:alpha val="95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/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“</a:t>
            </a: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메뉴 구성이 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복잡하다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”</a:t>
            </a:r>
          </a:p>
        </p:txBody>
      </p:sp>
      <p:sp>
        <p:nvSpPr>
          <p:cNvPr id="49" name="갈매기형 수장 48"/>
          <p:cNvSpPr/>
          <p:nvPr/>
        </p:nvSpPr>
        <p:spPr>
          <a:xfrm>
            <a:off x="2869916" y="4691655"/>
            <a:ext cx="170866" cy="452713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179512" y="1071546"/>
            <a:ext cx="4191691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1. </a:t>
            </a:r>
            <a:r>
              <a:rPr lang="ko-KR" altLang="en-US" sz="9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배경</a:t>
            </a:r>
            <a:endParaRPr lang="en-US" altLang="ko-KR" sz="9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256594" y="1359578"/>
            <a:ext cx="4114050" cy="2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85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우리나라 통신사 중 가장 많은 점유율을 가진 </a:t>
            </a:r>
            <a:r>
              <a:rPr lang="en-US" altLang="ko-KR" sz="85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SKT</a:t>
            </a:r>
            <a:r>
              <a:rPr lang="ko-KR" altLang="en-US" sz="85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고객 센터 </a:t>
            </a:r>
            <a:r>
              <a:rPr lang="en-US" altLang="ko-KR" sz="85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App</a:t>
            </a:r>
            <a:r>
              <a:rPr lang="ko-KR" altLang="en-US" sz="85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개선에 도전</a:t>
            </a:r>
            <a:endParaRPr lang="en-US" altLang="ko-KR" sz="85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108899" y="3990804"/>
            <a:ext cx="1262304" cy="2175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smtClean="0">
                <a:latin typeface="나눔바른고딕" pitchFamily="50" charset="-127"/>
                <a:ea typeface="나눔바른고딕" pitchFamily="50" charset="-127"/>
              </a:rPr>
              <a:t>기획 방향</a:t>
            </a:r>
            <a:endParaRPr lang="ko-KR" altLang="en-US" sz="1100" b="1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932040" y="257528"/>
            <a:ext cx="3953874" cy="4731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000"/>
              </a:lnSpc>
            </a:pPr>
            <a:r>
              <a:rPr lang="ko-KR" altLang="en-US" sz="7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주관 </a:t>
            </a:r>
            <a:r>
              <a:rPr lang="en-US" altLang="ko-KR" sz="7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ko-KR" altLang="en-US" sz="7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한국 인터넷 전문가 협회</a:t>
            </a:r>
            <a:r>
              <a:rPr lang="en-US" altLang="ko-KR" sz="700" dirty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en-US" altLang="ko-KR" sz="7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UX</a:t>
            </a:r>
            <a:r>
              <a:rPr lang="ko-KR" altLang="en-US" sz="7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디자인 스쿨</a:t>
            </a:r>
            <a:r>
              <a:rPr lang="en-US" altLang="ko-KR" sz="7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</a:p>
          <a:p>
            <a:pPr>
              <a:lnSpc>
                <a:spcPts val="1000"/>
              </a:lnSpc>
            </a:pPr>
            <a:r>
              <a:rPr lang="ko-KR" altLang="en-US" sz="700" dirty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역할 </a:t>
            </a:r>
            <a:r>
              <a:rPr lang="en-US" altLang="ko-KR" sz="700" dirty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: </a:t>
            </a:r>
            <a:r>
              <a:rPr lang="en-US" altLang="ko-KR" sz="700" dirty="0" err="1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UX</a:t>
            </a:r>
            <a:r>
              <a:rPr lang="en-US" altLang="ko-KR" sz="7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(30</a:t>
            </a:r>
            <a:r>
              <a:rPr lang="en-US" altLang="ko-KR" sz="700" dirty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%), </a:t>
            </a:r>
            <a:r>
              <a:rPr lang="en-US" altLang="ko-KR" sz="7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UI(50%)</a:t>
            </a:r>
          </a:p>
        </p:txBody>
      </p:sp>
      <p:sp>
        <p:nvSpPr>
          <p:cNvPr id="94" name="직사각형 93"/>
          <p:cNvSpPr/>
          <p:nvPr/>
        </p:nvSpPr>
        <p:spPr>
          <a:xfrm>
            <a:off x="256594" y="3414776"/>
            <a:ext cx="1332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SK 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통신사 유저 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5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명 선정</a:t>
            </a:r>
            <a:endParaRPr lang="ko-KR" altLang="en-US" sz="85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647899" y="3414776"/>
            <a:ext cx="1332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en-US" altLang="ko-KR" sz="850" dirty="0">
                <a:latin typeface="나눔바른고딕" pitchFamily="50" charset="-127"/>
                <a:ea typeface="나눔바른고딕" pitchFamily="50" charset="-127"/>
              </a:rPr>
              <a:t>Think 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Aloud 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리서치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진</a:t>
            </a:r>
            <a:r>
              <a:rPr lang="ko-KR" altLang="en-US" sz="850" dirty="0">
                <a:latin typeface="나눔바른고딕" pitchFamily="50" charset="-127"/>
                <a:ea typeface="나눔바른고딕" pitchFamily="50" charset="-127"/>
              </a:rPr>
              <a:t>행</a:t>
            </a:r>
          </a:p>
        </p:txBody>
      </p:sp>
      <p:sp>
        <p:nvSpPr>
          <p:cNvPr id="96" name="직사각형 95"/>
          <p:cNvSpPr/>
          <p:nvPr/>
        </p:nvSpPr>
        <p:spPr>
          <a:xfrm>
            <a:off x="3039203" y="3414776"/>
            <a:ext cx="1332000" cy="36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en-US" altLang="ko-KR" sz="800" dirty="0">
                <a:latin typeface="나눔바른고딕" pitchFamily="50" charset="-127"/>
                <a:ea typeface="나눔바른고딕" pitchFamily="50" charset="-127"/>
              </a:rPr>
              <a:t>Mapping</a:t>
            </a:r>
            <a:r>
              <a:rPr lang="ko-KR" altLang="en-US" sz="800" dirty="0">
                <a:latin typeface="나눔바른고딕" pitchFamily="50" charset="-127"/>
                <a:ea typeface="나눔바른고딕" pitchFamily="50" charset="-127"/>
              </a:rPr>
              <a:t>을 통해 앱 구조를</a:t>
            </a:r>
          </a:p>
          <a:p>
            <a:pPr algn="ctr">
              <a:lnSpc>
                <a:spcPts val="1200"/>
              </a:lnSpc>
            </a:pPr>
            <a:r>
              <a:rPr lang="ko-KR" altLang="en-US" sz="800" dirty="0">
                <a:latin typeface="나눔바른고딕" pitchFamily="50" charset="-127"/>
                <a:ea typeface="나눔바른고딕" pitchFamily="50" charset="-127"/>
              </a:rPr>
              <a:t>파악하고 문제점 도출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179512" y="1628824"/>
            <a:ext cx="4191691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2. </a:t>
            </a:r>
            <a:r>
              <a:rPr lang="ko-KR" altLang="en-US" sz="90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목</a:t>
            </a:r>
            <a:r>
              <a:rPr lang="ko-KR" altLang="en-US" sz="90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표</a:t>
            </a:r>
            <a:endParaRPr lang="en-US" altLang="ko-KR" sz="900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256594" y="1916856"/>
            <a:ext cx="4114050" cy="21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85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사용하지 </a:t>
            </a:r>
            <a:r>
              <a:rPr lang="ko-KR" altLang="en-US" sz="85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않는 버튼 및 메뉴를 파악하고 메뉴 재배치를 통해 전체적인 사용성을 개선한다</a:t>
            </a:r>
            <a:r>
              <a:rPr lang="en-US" altLang="ko-KR" sz="85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138243" y="4554850"/>
            <a:ext cx="1238804" cy="746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50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주요 서비스 메인 </a:t>
            </a:r>
            <a:r>
              <a:rPr lang="ko-KR" altLang="en-US" sz="85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배치</a:t>
            </a:r>
          </a:p>
          <a:p>
            <a:pPr algn="ctr"/>
            <a:endParaRPr lang="ko-KR" altLang="en-US" sz="85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sz="85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명확한 </a:t>
            </a:r>
            <a:r>
              <a:rPr lang="ko-KR" altLang="en-US" sz="850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용어 구분</a:t>
            </a:r>
            <a:endParaRPr lang="ko-KR" altLang="en-US" sz="85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endParaRPr lang="ko-KR" altLang="en-US" sz="85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/>
            <a:r>
              <a:rPr lang="ko-KR" altLang="en-US" sz="85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레이아웃 구조의 간소화</a:t>
            </a:r>
          </a:p>
        </p:txBody>
      </p:sp>
      <p:grpSp>
        <p:nvGrpSpPr>
          <p:cNvPr id="51" name="Shape 363"/>
          <p:cNvGrpSpPr/>
          <p:nvPr/>
        </p:nvGrpSpPr>
        <p:grpSpPr>
          <a:xfrm>
            <a:off x="256594" y="2546891"/>
            <a:ext cx="1331999" cy="867885"/>
            <a:chOff x="107504" y="1997447"/>
            <a:chExt cx="2879999" cy="2879999"/>
          </a:xfrm>
        </p:grpSpPr>
        <p:sp>
          <p:nvSpPr>
            <p:cNvPr id="54" name="Shape 364"/>
            <p:cNvSpPr/>
            <p:nvPr/>
          </p:nvSpPr>
          <p:spPr>
            <a:xfrm>
              <a:off x="107504" y="1997447"/>
              <a:ext cx="2879999" cy="2879999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endParaRPr sz="1800" b="0" i="0" u="none" strike="noStrike" cap="none" baseline="0" dirty="0">
                <a:solidFill>
                  <a:schemeClr val="dk1"/>
                </a:solidFill>
                <a:latin typeface="나눔바른고딕" pitchFamily="50" charset="-127"/>
                <a:ea typeface="나눔바른고딕" pitchFamily="50" charset="-127"/>
                <a:sym typeface="Arial"/>
              </a:endParaRPr>
            </a:p>
          </p:txBody>
        </p:sp>
        <p:grpSp>
          <p:nvGrpSpPr>
            <p:cNvPr id="55" name="Shape 365"/>
            <p:cNvGrpSpPr/>
            <p:nvPr/>
          </p:nvGrpSpPr>
          <p:grpSpPr>
            <a:xfrm>
              <a:off x="249512" y="2411494"/>
              <a:ext cx="2579012" cy="1881601"/>
              <a:chOff x="249512" y="2411494"/>
              <a:chExt cx="2579012" cy="1881601"/>
            </a:xfrm>
          </p:grpSpPr>
          <p:pic>
            <p:nvPicPr>
              <p:cNvPr id="56" name="Shape 366"/>
              <p:cNvPicPr preferRelativeResize="0"/>
              <p:nvPr/>
            </p:nvPicPr>
            <p:blipFill rotWithShape="1">
              <a:blip r:embed="rId4" cstate="print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98850" y="2411494"/>
                <a:ext cx="776805" cy="92863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" name="Shape 367"/>
              <p:cNvPicPr preferRelativeResize="0"/>
              <p:nvPr/>
            </p:nvPicPr>
            <p:blipFill rotWithShape="1">
              <a:blip r:embed="rId4" cstate="print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619671" y="2411494"/>
                <a:ext cx="776805" cy="92863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8" name="Shape 368"/>
              <p:cNvPicPr preferRelativeResize="0"/>
              <p:nvPr/>
            </p:nvPicPr>
            <p:blipFill rotWithShape="1">
              <a:blip r:embed="rId4" cstate="print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49512" y="3356992"/>
                <a:ext cx="776805" cy="92863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" name="Shape 369"/>
              <p:cNvPicPr preferRelativeResize="0"/>
              <p:nvPr/>
            </p:nvPicPr>
            <p:blipFill rotWithShape="1">
              <a:blip r:embed="rId4" cstate="print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30899" y="3364462"/>
                <a:ext cx="776805" cy="92863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" name="Shape 370"/>
              <p:cNvPicPr preferRelativeResize="0"/>
              <p:nvPr/>
            </p:nvPicPr>
            <p:blipFill rotWithShape="1">
              <a:blip r:embed="rId4" cstate="print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051719" y="3356992"/>
                <a:ext cx="776805" cy="92863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61" name="Shape 377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47899" y="2546891"/>
            <a:ext cx="1332000" cy="867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384"/>
          <p:cNvPicPr preferRelativeResize="0"/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9203" y="2546891"/>
            <a:ext cx="1331441" cy="86788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511"/>
          <p:cNvSpPr/>
          <p:nvPr/>
        </p:nvSpPr>
        <p:spPr>
          <a:xfrm>
            <a:off x="4854352" y="2270789"/>
            <a:ext cx="1428759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en-US" sz="850" b="1" i="0" u="none" strike="noStrike" cap="none" baseline="0" dirty="0">
              <a:solidFill>
                <a:srgbClr val="262626"/>
              </a:solidFill>
              <a:latin typeface="나눔바른고딕" pitchFamily="50" charset="-127"/>
              <a:ea typeface="나눔바른고딕" pitchFamily="50" charset="-127"/>
              <a:sym typeface="Arial"/>
            </a:endParaRPr>
          </a:p>
        </p:txBody>
      </p:sp>
      <p:sp>
        <p:nvSpPr>
          <p:cNvPr id="102" name="Shape 530"/>
          <p:cNvSpPr/>
          <p:nvPr/>
        </p:nvSpPr>
        <p:spPr>
          <a:xfrm>
            <a:off x="4716016" y="1360306"/>
            <a:ext cx="957758" cy="33855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850" b="0" i="0" u="none" strike="noStrike" cap="none" baseline="0" dirty="0" smtClean="0">
                <a:solidFill>
                  <a:schemeClr val="lt1"/>
                </a:solidFill>
                <a:latin typeface="나눔바른고딕" pitchFamily="50" charset="-127"/>
                <a:ea typeface="나눔바른고딕" pitchFamily="50" charset="-127"/>
                <a:sym typeface="Arial"/>
              </a:rPr>
              <a:t>필수 기능</a:t>
            </a:r>
            <a:endParaRPr lang="en-US" sz="850" b="0" i="0" u="none" strike="noStrike" cap="none" baseline="0" dirty="0">
              <a:solidFill>
                <a:schemeClr val="lt1"/>
              </a:solidFill>
              <a:latin typeface="나눔바른고딕" pitchFamily="50" charset="-127"/>
              <a:ea typeface="나눔바른고딕" pitchFamily="50" charset="-127"/>
              <a:sym typeface="Arial"/>
            </a:endParaRPr>
          </a:p>
        </p:txBody>
      </p:sp>
      <p:sp>
        <p:nvSpPr>
          <p:cNvPr id="117" name="Shape 531"/>
          <p:cNvSpPr/>
          <p:nvPr/>
        </p:nvSpPr>
        <p:spPr>
          <a:xfrm>
            <a:off x="5812239" y="1360306"/>
            <a:ext cx="3129953" cy="33855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850" b="0" i="0" u="none" strike="noStrike" cap="none" baseline="0" dirty="0" smtClean="0">
                <a:solidFill>
                  <a:schemeClr val="lt1"/>
                </a:solidFill>
                <a:latin typeface="나눔바른고딕" pitchFamily="50" charset="-127"/>
                <a:ea typeface="나눔바른고딕" pitchFamily="50" charset="-127"/>
                <a:sym typeface="Arial"/>
              </a:rPr>
              <a:t>선택 </a:t>
            </a:r>
            <a:r>
              <a:rPr lang="en-US" sz="850" b="0" i="0" u="none" strike="noStrike" cap="none" baseline="0" dirty="0">
                <a:solidFill>
                  <a:schemeClr val="lt1"/>
                </a:solidFill>
                <a:latin typeface="나눔바른고딕" pitchFamily="50" charset="-127"/>
                <a:ea typeface="나눔바른고딕" pitchFamily="50" charset="-127"/>
                <a:sym typeface="Arial"/>
              </a:rPr>
              <a:t>기능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716016" y="1698860"/>
            <a:ext cx="957758" cy="8745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ct val="25000"/>
            </a:pPr>
            <a:r>
              <a:rPr lang="en-US" altLang="ko-KR" sz="85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sym typeface="Arial"/>
              </a:rPr>
              <a:t>복잡한</a:t>
            </a:r>
          </a:p>
          <a:p>
            <a:pPr lvl="0" algn="ctr">
              <a:buSzPct val="25000"/>
            </a:pPr>
            <a:r>
              <a:rPr lang="en-US" altLang="ko-KR" sz="85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sym typeface="Arial"/>
              </a:rPr>
              <a:t>메뉴 간소화</a:t>
            </a:r>
          </a:p>
        </p:txBody>
      </p:sp>
      <p:sp>
        <p:nvSpPr>
          <p:cNvPr id="128" name="직사각형 127"/>
          <p:cNvSpPr/>
          <p:nvPr/>
        </p:nvSpPr>
        <p:spPr>
          <a:xfrm>
            <a:off x="5812239" y="1698860"/>
            <a:ext cx="957758" cy="87457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ct val="25000"/>
            </a:pPr>
            <a:r>
              <a:rPr lang="ko-KR" altLang="en-US" sz="85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sym typeface="Arial"/>
              </a:rPr>
              <a:t>요금제 변경</a:t>
            </a:r>
          </a:p>
        </p:txBody>
      </p:sp>
      <p:sp>
        <p:nvSpPr>
          <p:cNvPr id="129" name="직사각형 128"/>
          <p:cNvSpPr/>
          <p:nvPr/>
        </p:nvSpPr>
        <p:spPr>
          <a:xfrm>
            <a:off x="6898337" y="1698860"/>
            <a:ext cx="957758" cy="87457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ct val="25000"/>
            </a:pPr>
            <a:r>
              <a:rPr lang="ko-KR" altLang="en-US" sz="85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sym typeface="Arial"/>
              </a:rPr>
              <a:t>약정 정보 확인</a:t>
            </a:r>
          </a:p>
        </p:txBody>
      </p:sp>
      <p:sp>
        <p:nvSpPr>
          <p:cNvPr id="130" name="직사각형 129"/>
          <p:cNvSpPr/>
          <p:nvPr/>
        </p:nvSpPr>
        <p:spPr>
          <a:xfrm>
            <a:off x="7984434" y="1698860"/>
            <a:ext cx="957758" cy="87457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ct val="25000"/>
            </a:pPr>
            <a:r>
              <a:rPr lang="ko-KR" altLang="en-US" sz="850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sym typeface="Arial"/>
              </a:rPr>
              <a:t>소액 결제</a:t>
            </a:r>
            <a:endParaRPr lang="ko-KR" altLang="en-US" sz="85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  <a:sym typeface="Arial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4716016" y="2708920"/>
            <a:ext cx="957758" cy="8745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ct val="25000"/>
            </a:pPr>
            <a:r>
              <a:rPr lang="ko-KR" altLang="en-US" sz="85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sym typeface="Arial"/>
              </a:rPr>
              <a:t>쉽고 빠른</a:t>
            </a:r>
          </a:p>
          <a:p>
            <a:pPr lvl="0" algn="ctr">
              <a:buSzPct val="25000"/>
            </a:pPr>
            <a:r>
              <a:rPr lang="ko-KR" altLang="en-US" sz="85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sym typeface="Arial"/>
              </a:rPr>
              <a:t>요금</a:t>
            </a:r>
            <a:r>
              <a:rPr lang="en-US" altLang="ko-KR" sz="85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sym typeface="Arial"/>
              </a:rPr>
              <a:t>/</a:t>
            </a:r>
            <a:r>
              <a:rPr lang="ko-KR" altLang="en-US" sz="85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sym typeface="Arial"/>
              </a:rPr>
              <a:t>데이터</a:t>
            </a:r>
            <a:r>
              <a:rPr lang="en-US" altLang="ko-KR" sz="85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sym typeface="Arial"/>
              </a:rPr>
              <a:t>/</a:t>
            </a:r>
            <a:r>
              <a:rPr lang="ko-KR" altLang="en-US" sz="85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sym typeface="Arial"/>
              </a:rPr>
              <a:t>음성 </a:t>
            </a:r>
          </a:p>
          <a:p>
            <a:pPr lvl="0" algn="ctr">
              <a:buSzPct val="25000"/>
            </a:pPr>
            <a:r>
              <a:rPr lang="ko-KR" altLang="en-US" sz="85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sym typeface="Arial"/>
              </a:rPr>
              <a:t>사용량 조회</a:t>
            </a:r>
          </a:p>
        </p:txBody>
      </p:sp>
      <p:sp>
        <p:nvSpPr>
          <p:cNvPr id="132" name="직사각형 131"/>
          <p:cNvSpPr/>
          <p:nvPr/>
        </p:nvSpPr>
        <p:spPr>
          <a:xfrm>
            <a:off x="4716016" y="3717032"/>
            <a:ext cx="957758" cy="87457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ct val="25000"/>
            </a:pPr>
            <a:r>
              <a:rPr lang="ko-KR" altLang="en-US" sz="85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sym typeface="Arial"/>
              </a:rPr>
              <a:t>접근성 높은</a:t>
            </a:r>
          </a:p>
          <a:p>
            <a:pPr lvl="0" algn="ctr">
              <a:buSzPct val="25000"/>
            </a:pPr>
            <a:r>
              <a:rPr lang="ko-KR" altLang="en-US" sz="85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sym typeface="Arial"/>
              </a:rPr>
              <a:t>충전</a:t>
            </a:r>
            <a:r>
              <a:rPr lang="en-US" altLang="ko-KR" sz="85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sym typeface="Arial"/>
              </a:rPr>
              <a:t>/</a:t>
            </a:r>
            <a:r>
              <a:rPr lang="ko-KR" altLang="en-US" sz="85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sym typeface="Arial"/>
              </a:rPr>
              <a:t>멤버십</a:t>
            </a:r>
          </a:p>
          <a:p>
            <a:pPr lvl="0" algn="ctr">
              <a:buSzPct val="25000"/>
            </a:pPr>
            <a:r>
              <a:rPr lang="ko-KR" altLang="en-US" sz="85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sym typeface="Arial"/>
              </a:rPr>
              <a:t>기능 활용</a:t>
            </a:r>
          </a:p>
        </p:txBody>
      </p:sp>
      <p:sp>
        <p:nvSpPr>
          <p:cNvPr id="133" name="직사각형 132"/>
          <p:cNvSpPr/>
          <p:nvPr/>
        </p:nvSpPr>
        <p:spPr>
          <a:xfrm>
            <a:off x="5812239" y="2708920"/>
            <a:ext cx="957758" cy="87457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ct val="25000"/>
            </a:pPr>
            <a:r>
              <a:rPr lang="ko-KR" altLang="en-US" sz="850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sym typeface="Arial"/>
              </a:rPr>
              <a:t>카드 신청</a:t>
            </a:r>
            <a:endParaRPr lang="ko-KR" altLang="en-US" sz="85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  <a:sym typeface="Arial"/>
            </a:endParaRPr>
          </a:p>
        </p:txBody>
      </p:sp>
      <p:sp>
        <p:nvSpPr>
          <p:cNvPr id="134" name="직사각형 133"/>
          <p:cNvSpPr/>
          <p:nvPr/>
        </p:nvSpPr>
        <p:spPr>
          <a:xfrm>
            <a:off x="6898337" y="2708920"/>
            <a:ext cx="957758" cy="87457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ct val="25000"/>
            </a:pPr>
            <a:r>
              <a:rPr lang="en-US" altLang="ko-KR" sz="85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sym typeface="Arial"/>
              </a:rPr>
              <a:t>T</a:t>
            </a:r>
            <a:r>
              <a:rPr lang="ko-KR" altLang="en-US" sz="85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sym typeface="Arial"/>
              </a:rPr>
              <a:t>로밍</a:t>
            </a:r>
          </a:p>
        </p:txBody>
      </p:sp>
      <p:sp>
        <p:nvSpPr>
          <p:cNvPr id="135" name="직사각형 134"/>
          <p:cNvSpPr/>
          <p:nvPr/>
        </p:nvSpPr>
        <p:spPr>
          <a:xfrm>
            <a:off x="7984434" y="2708920"/>
            <a:ext cx="957758" cy="87457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ct val="25000"/>
            </a:pPr>
            <a:r>
              <a:rPr lang="ko-KR" altLang="en-US" sz="85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sym typeface="Arial"/>
              </a:rPr>
              <a:t>요금 납부</a:t>
            </a:r>
          </a:p>
        </p:txBody>
      </p:sp>
      <p:sp>
        <p:nvSpPr>
          <p:cNvPr id="136" name="직사각형 135"/>
          <p:cNvSpPr/>
          <p:nvPr/>
        </p:nvSpPr>
        <p:spPr>
          <a:xfrm>
            <a:off x="5812239" y="3717032"/>
            <a:ext cx="957758" cy="87457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ct val="25000"/>
            </a:pPr>
            <a:r>
              <a:rPr lang="ko-KR" altLang="en-US" sz="850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sym typeface="Arial"/>
              </a:rPr>
              <a:t>이용 안내</a:t>
            </a:r>
            <a:endParaRPr lang="ko-KR" altLang="en-US" sz="850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  <a:sym typeface="Arial"/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6898337" y="3717032"/>
            <a:ext cx="957758" cy="87457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ct val="25000"/>
            </a:pPr>
            <a:r>
              <a:rPr lang="ko-KR" altLang="en-US" sz="85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sym typeface="Arial"/>
              </a:rPr>
              <a:t>청구서</a:t>
            </a:r>
          </a:p>
        </p:txBody>
      </p:sp>
      <p:sp>
        <p:nvSpPr>
          <p:cNvPr id="138" name="직사각형 137"/>
          <p:cNvSpPr/>
          <p:nvPr/>
        </p:nvSpPr>
        <p:spPr>
          <a:xfrm>
            <a:off x="7984434" y="3717032"/>
            <a:ext cx="957758" cy="87457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SzPct val="25000"/>
            </a:pPr>
            <a:r>
              <a:rPr lang="ko-KR" altLang="en-US" sz="85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  <a:sym typeface="Arial"/>
              </a:rPr>
              <a:t>상품</a:t>
            </a:r>
          </a:p>
        </p:txBody>
      </p:sp>
      <p:sp>
        <p:nvSpPr>
          <p:cNvPr id="141" name="직사각형 140"/>
          <p:cNvSpPr/>
          <p:nvPr/>
        </p:nvSpPr>
        <p:spPr>
          <a:xfrm>
            <a:off x="4716016" y="5139375"/>
            <a:ext cx="4226176" cy="530415"/>
          </a:xfrm>
          <a:prstGeom prst="rect">
            <a:avLst/>
          </a:prstGeom>
          <a:solidFill>
            <a:srgbClr val="00B0F0">
              <a:alpha val="95000"/>
            </a:srgb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/>
            <a:r>
              <a:rPr lang="ko-KR" altLang="en-US" sz="1000" dirty="0" smtClean="0">
                <a:latin typeface="나눔바른고딕" pitchFamily="50" charset="-127"/>
                <a:ea typeface="나눔바른고딕" pitchFamily="50" charset="-127"/>
              </a:rPr>
              <a:t>필수 기능을 중심으로 </a:t>
            </a:r>
            <a:r>
              <a:rPr lang="en-US" altLang="ko-KR" sz="1000" dirty="0" smtClean="0">
                <a:latin typeface="나눔바른고딕" pitchFamily="50" charset="-127"/>
                <a:ea typeface="나눔바른고딕" pitchFamily="50" charset="-127"/>
              </a:rPr>
              <a:t>UI</a:t>
            </a:r>
            <a:r>
              <a:rPr lang="ko-KR" altLang="en-US" sz="1000" dirty="0" smtClean="0">
                <a:latin typeface="나눔바른고딕" pitchFamily="50" charset="-127"/>
                <a:ea typeface="나눔바른고딕" pitchFamily="50" charset="-127"/>
              </a:rPr>
              <a:t>를 개선한다</a:t>
            </a:r>
            <a:r>
              <a:rPr lang="en-US" altLang="ko-KR" sz="1000" dirty="0" smtClean="0"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sp>
        <p:nvSpPr>
          <p:cNvPr id="142" name="갈매기형 수장 141"/>
          <p:cNvSpPr/>
          <p:nvPr/>
        </p:nvSpPr>
        <p:spPr>
          <a:xfrm rot="5400000">
            <a:off x="6841228" y="4656229"/>
            <a:ext cx="170866" cy="452713"/>
          </a:xfrm>
          <a:prstGeom prst="chevron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05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hape 300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3955"/>
            <a:ext cx="79308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301"/>
          <p:cNvSpPr/>
          <p:nvPr/>
        </p:nvSpPr>
        <p:spPr>
          <a:xfrm>
            <a:off x="-4851" y="-18653"/>
            <a:ext cx="9148851" cy="6880608"/>
          </a:xfrm>
          <a:prstGeom prst="rect">
            <a:avLst/>
          </a:prstGeom>
          <a:solidFill>
            <a:schemeClr val="dk1">
              <a:alpha val="84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4932040" y="260672"/>
            <a:ext cx="3933408" cy="216000"/>
          </a:xfrm>
          <a:prstGeom prst="rect">
            <a:avLst/>
          </a:prstGeom>
          <a:solidFill>
            <a:schemeClr val="accent5">
              <a:alpha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latin typeface="나눔바른고딕" pitchFamily="50" charset="-127"/>
                <a:ea typeface="나눔바른고딕" pitchFamily="50" charset="-127"/>
              </a:rPr>
              <a:t>와이어 프레임 기획 과정</a:t>
            </a:r>
            <a:endParaRPr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186958" y="260672"/>
            <a:ext cx="4346942" cy="223394"/>
          </a:xfrm>
          <a:prstGeom prst="rect">
            <a:avLst/>
          </a:prstGeom>
          <a:solidFill>
            <a:schemeClr val="accent5">
              <a:alpha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latin typeface="나눔바른고딕" pitchFamily="50" charset="-127"/>
                <a:ea typeface="나눔바른고딕" pitchFamily="50" charset="-127"/>
              </a:rPr>
              <a:t>Look and Feel </a:t>
            </a:r>
            <a:r>
              <a:rPr lang="ko-KR" altLang="en-US" sz="900" dirty="0" smtClean="0">
                <a:latin typeface="나눔바른고딕" pitchFamily="50" charset="-127"/>
                <a:ea typeface="나눔바른고딕" pitchFamily="50" charset="-127"/>
              </a:rPr>
              <a:t>정</a:t>
            </a:r>
            <a:r>
              <a:rPr lang="ko-KR" altLang="en-US" sz="900" dirty="0">
                <a:latin typeface="나눔바른고딕" pitchFamily="50" charset="-127"/>
                <a:ea typeface="나눔바른고딕" pitchFamily="50" charset="-127"/>
              </a:rPr>
              <a:t>의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186958" y="3565891"/>
            <a:ext cx="4346942" cy="234277"/>
          </a:xfrm>
          <a:prstGeom prst="rect">
            <a:avLst/>
          </a:prstGeom>
          <a:solidFill>
            <a:schemeClr val="accent5">
              <a:alpha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latin typeface="나눔바른고딕" pitchFamily="50" charset="-127"/>
                <a:ea typeface="나눔바른고딕" pitchFamily="50" charset="-127"/>
              </a:rPr>
              <a:t>주요 서비스 흐름도</a:t>
            </a:r>
            <a:endParaRPr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4932040" y="4004460"/>
            <a:ext cx="3955226" cy="216628"/>
          </a:xfrm>
          <a:prstGeom prst="rect">
            <a:avLst/>
          </a:prstGeom>
          <a:solidFill>
            <a:schemeClr val="accent5">
              <a:alpha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latin typeface="나눔바른고딕" pitchFamily="50" charset="-127"/>
                <a:ea typeface="나눔바른고딕" pitchFamily="50" charset="-127"/>
              </a:rPr>
              <a:t>기존 서비스 </a:t>
            </a:r>
            <a:r>
              <a:rPr lang="en-US" altLang="ko-KR" sz="900" dirty="0" smtClean="0">
                <a:latin typeface="나눔바른고딕" pitchFamily="50" charset="-127"/>
                <a:ea typeface="나눔바른고딕" pitchFamily="50" charset="-127"/>
              </a:rPr>
              <a:t>IA </a:t>
            </a:r>
            <a:r>
              <a:rPr lang="ko-KR" altLang="en-US" sz="900" dirty="0" smtClean="0">
                <a:latin typeface="나눔바른고딕" pitchFamily="50" charset="-127"/>
                <a:ea typeface="나눔바른고딕" pitchFamily="50" charset="-127"/>
              </a:rPr>
              <a:t>구조 분석 과정</a:t>
            </a:r>
            <a:endParaRPr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58" y="482031"/>
            <a:ext cx="4346942" cy="2530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" name="Shape 986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4511709" y="897003"/>
            <a:ext cx="3098489" cy="2257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987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5366" y="476672"/>
            <a:ext cx="3180082" cy="173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988"/>
          <p:cNvPicPr preferRelativeResize="0"/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4397" y="2203704"/>
            <a:ext cx="3179577" cy="1362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400"/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2040" y="4221088"/>
            <a:ext cx="3955226" cy="2232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1308"/>
          <p:cNvPicPr preferRelativeResize="0"/>
          <p:nvPr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958" y="3801741"/>
            <a:ext cx="4346942" cy="26547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069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hape 300"/>
          <p:cNvPicPr preferRelativeResize="0"/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3955"/>
            <a:ext cx="793087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301"/>
          <p:cNvSpPr/>
          <p:nvPr/>
        </p:nvSpPr>
        <p:spPr>
          <a:xfrm>
            <a:off x="-4851" y="-18653"/>
            <a:ext cx="9148851" cy="6880608"/>
          </a:xfrm>
          <a:prstGeom prst="rect">
            <a:avLst/>
          </a:prstGeom>
          <a:solidFill>
            <a:schemeClr val="dk1">
              <a:alpha val="84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Shape 123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4668" y="1089644"/>
            <a:ext cx="2575694" cy="46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1216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9512" y="1089326"/>
            <a:ext cx="2750338" cy="46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1210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50332" y="1089644"/>
            <a:ext cx="2736303" cy="46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직사각형 87"/>
          <p:cNvSpPr/>
          <p:nvPr/>
        </p:nvSpPr>
        <p:spPr>
          <a:xfrm>
            <a:off x="174972" y="864016"/>
            <a:ext cx="2754877" cy="225628"/>
          </a:xfrm>
          <a:prstGeom prst="rect">
            <a:avLst/>
          </a:prstGeom>
          <a:solidFill>
            <a:schemeClr val="accent5">
              <a:alpha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latin typeface="나눔바른고딕" pitchFamily="50" charset="-127"/>
                <a:ea typeface="나눔바른고딕" pitchFamily="50" charset="-127"/>
              </a:rPr>
              <a:t>바코드 화면</a:t>
            </a:r>
            <a:endParaRPr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3250332" y="864016"/>
            <a:ext cx="2736303" cy="225628"/>
          </a:xfrm>
          <a:prstGeom prst="rect">
            <a:avLst/>
          </a:prstGeom>
          <a:solidFill>
            <a:schemeClr val="accent5">
              <a:alpha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latin typeface="나눔바른고딕" pitchFamily="50" charset="-127"/>
                <a:ea typeface="나눔바른고딕" pitchFamily="50" charset="-127"/>
              </a:rPr>
              <a:t>메인 화면</a:t>
            </a:r>
            <a:endParaRPr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6274668" y="864016"/>
            <a:ext cx="2575693" cy="225628"/>
          </a:xfrm>
          <a:prstGeom prst="rect">
            <a:avLst/>
          </a:prstGeom>
          <a:solidFill>
            <a:schemeClr val="accent5">
              <a:alpha val="6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latin typeface="나눔바른고딕" pitchFamily="50" charset="-127"/>
                <a:ea typeface="나눔바른고딕" pitchFamily="50" charset="-127"/>
              </a:rPr>
              <a:t>더 보기 화면</a:t>
            </a:r>
            <a:endParaRPr lang="ko-KR" altLang="en-US" sz="9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179512" y="260648"/>
            <a:ext cx="27089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  <a:latin typeface="Gotham Medium" pitchFamily="2" charset="0"/>
              </a:rPr>
              <a:t>WIREFRAME(</a:t>
            </a:r>
            <a:r>
              <a:rPr lang="ko-KR" altLang="en-US" sz="1200" dirty="0" smtClean="0">
                <a:solidFill>
                  <a:schemeClr val="bg1"/>
                </a:solidFill>
                <a:latin typeface="Gotham Medium" pitchFamily="2" charset="0"/>
              </a:rPr>
              <a:t>결과물 중 일부</a:t>
            </a:r>
            <a:r>
              <a:rPr lang="en-US" altLang="ko-KR" sz="1200" dirty="0" smtClean="0">
                <a:solidFill>
                  <a:schemeClr val="bg1"/>
                </a:solidFill>
                <a:latin typeface="Gotham Medium" pitchFamily="2" charset="0"/>
              </a:rPr>
              <a:t>)</a:t>
            </a:r>
            <a:endParaRPr lang="en-US" altLang="ko-KR" sz="1200" dirty="0">
              <a:solidFill>
                <a:schemeClr val="bg1"/>
              </a:solidFill>
              <a:latin typeface="Gotham Medium" pitchFamily="2" charset="0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174974" y="5733326"/>
            <a:ext cx="2754876" cy="800055"/>
          </a:xfrm>
          <a:prstGeom prst="rect">
            <a:avLst/>
          </a:prstGeom>
          <a:solidFill>
            <a:schemeClr val="tx1">
              <a:lumMod val="75000"/>
              <a:lumOff val="25000"/>
              <a:alpha val="95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/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바코드 화면으로 바로 전환이 가능하다</a:t>
            </a:r>
            <a:endParaRPr lang="en-US" altLang="ko-KR" sz="850" dirty="0" smtClean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3250332" y="5733644"/>
            <a:ext cx="2736303" cy="791700"/>
          </a:xfrm>
          <a:prstGeom prst="rect">
            <a:avLst/>
          </a:prstGeom>
          <a:solidFill>
            <a:schemeClr val="tx1">
              <a:lumMod val="75000"/>
              <a:lumOff val="25000"/>
              <a:alpha val="95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/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주요 기능을 메인 화면에 배치하였다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marL="171450" indent="-171450" algn="ctr"/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한 눈에 전체 현황을 볼 수 있게 하였다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sp>
        <p:nvSpPr>
          <p:cNvPr id="97" name="직사각형 96"/>
          <p:cNvSpPr/>
          <p:nvPr/>
        </p:nvSpPr>
        <p:spPr>
          <a:xfrm>
            <a:off x="6274669" y="5733644"/>
            <a:ext cx="2575694" cy="791700"/>
          </a:xfrm>
          <a:prstGeom prst="rect">
            <a:avLst/>
          </a:prstGeom>
          <a:solidFill>
            <a:schemeClr val="tx1">
              <a:lumMod val="75000"/>
              <a:lumOff val="25000"/>
              <a:alpha val="95000"/>
            </a:schemeClr>
          </a:solidFill>
          <a:ln w="31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/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부가 기능은 더 보기 메뉴에 재배치 하였다</a:t>
            </a:r>
            <a:r>
              <a:rPr lang="en-US" altLang="ko-KR" sz="850" dirty="0" smtClean="0">
                <a:latin typeface="나눔바른고딕" pitchFamily="50" charset="-127"/>
                <a:ea typeface="나눔바른고딕" pitchFamily="50" charset="-127"/>
              </a:rPr>
              <a:t>.</a:t>
            </a:r>
          </a:p>
          <a:p>
            <a:pPr marL="171450" indent="-171450" algn="ctr"/>
            <a:r>
              <a:rPr lang="ko-KR" altLang="en-US" sz="850" dirty="0" smtClean="0">
                <a:latin typeface="나눔바른고딕" pitchFamily="50" charset="-127"/>
                <a:ea typeface="나눔바른고딕" pitchFamily="50" charset="-127"/>
              </a:rPr>
              <a:t>즐겨 찾기 추가 및 삭제가 가능하다</a:t>
            </a:r>
            <a:r>
              <a:rPr lang="en-US" altLang="ko-KR" sz="850" dirty="0">
                <a:latin typeface="나눔바른고딕" pitchFamily="50" charset="-127"/>
                <a:ea typeface="나눔바른고딕" pitchFamily="50" charset="-127"/>
              </a:rPr>
              <a:t>.</a:t>
            </a:r>
            <a:endParaRPr lang="en-US" altLang="ko-KR" sz="850" dirty="0" smtClean="0">
              <a:latin typeface="나눔바른고딕" pitchFamily="50" charset="-127"/>
              <a:ea typeface="나눔바른고딕" pitchFamily="50" charset="-127"/>
            </a:endParaRPr>
          </a:p>
        </p:txBody>
      </p:sp>
      <p:cxnSp>
        <p:nvCxnSpPr>
          <p:cNvPr id="4" name="꺾인 연결선 3"/>
          <p:cNvCxnSpPr/>
          <p:nvPr/>
        </p:nvCxnSpPr>
        <p:spPr>
          <a:xfrm>
            <a:off x="5868144" y="1412776"/>
            <a:ext cx="720080" cy="648072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꺾인 연결선 7"/>
          <p:cNvCxnSpPr/>
          <p:nvPr/>
        </p:nvCxnSpPr>
        <p:spPr>
          <a:xfrm rot="10800000" flipV="1">
            <a:off x="2627784" y="2636912"/>
            <a:ext cx="720080" cy="576064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001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31840" y="3244334"/>
            <a:ext cx="2234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5. </a:t>
            </a:r>
            <a:r>
              <a:rPr lang="ko-KR" altLang="en-US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인턴</a:t>
            </a:r>
            <a:r>
              <a:rPr lang="en-US" altLang="ko-KR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/</a:t>
            </a:r>
            <a:r>
              <a:rPr lang="ko-KR" altLang="en-US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산학 프로젝트</a:t>
            </a:r>
            <a:endParaRPr lang="en-US" altLang="ko-KR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783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20502" y="257527"/>
            <a:ext cx="3195105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산학</a:t>
            </a:r>
            <a:r>
              <a:rPr lang="en-US" altLang="ko-KR" sz="2000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/</a:t>
            </a:r>
            <a:r>
              <a:rPr lang="ko-KR" altLang="en-US" sz="2000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인턴 프로젝트</a:t>
            </a:r>
            <a:endParaRPr lang="en-US" altLang="ko-KR" sz="2000" b="1" dirty="0" smtClean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  <a:p>
            <a:r>
              <a:rPr lang="ko-KR" altLang="en-US" sz="85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웹</a:t>
            </a:r>
            <a:r>
              <a:rPr lang="en-US" altLang="ko-KR" sz="85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/</a:t>
            </a:r>
            <a:r>
              <a:rPr lang="ko-KR" altLang="en-US" sz="850" dirty="0" err="1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모바일</a:t>
            </a:r>
            <a:r>
              <a:rPr lang="ko-KR" altLang="en-US" sz="85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기획 실무 경험을 통해 업무에서 빠르게 성과를 내겠습니다</a:t>
            </a:r>
            <a:r>
              <a:rPr lang="en-US" altLang="ko-KR" sz="85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829" y="353812"/>
            <a:ext cx="282962" cy="376814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251519" y="1523083"/>
            <a:ext cx="4363684" cy="216003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en-US" altLang="ko-KR" sz="85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LG CNS </a:t>
            </a:r>
            <a:r>
              <a:rPr lang="ko-KR" altLang="en-US" sz="85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산학 협력 </a:t>
            </a:r>
            <a:r>
              <a:rPr lang="en-US" altLang="ko-KR" sz="85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85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프로젝트</a:t>
            </a:r>
            <a:endParaRPr lang="en-US" altLang="ko-KR" sz="85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51519" y="5418088"/>
            <a:ext cx="4363683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ko-KR" altLang="en-US" sz="850" dirty="0" smtClean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팀장으로서 납품</a:t>
            </a:r>
            <a:r>
              <a:rPr lang="en-US" altLang="ko-KR" sz="850" dirty="0" smtClean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850" dirty="0" smtClean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검수</a:t>
            </a:r>
            <a:r>
              <a:rPr lang="en-US" altLang="ko-KR" sz="850" dirty="0" smtClean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850" dirty="0" smtClean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일정</a:t>
            </a:r>
            <a:r>
              <a:rPr lang="en-US" altLang="ko-KR" sz="850" dirty="0" smtClean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850" dirty="0" smtClean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이슈 조절 업무 담</a:t>
            </a:r>
            <a:r>
              <a:rPr lang="ko-KR" altLang="en-US" sz="850" dirty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당</a:t>
            </a:r>
            <a:endParaRPr lang="en-US" altLang="ko-KR" sz="850" dirty="0">
              <a:solidFill>
                <a:schemeClr val="bg2">
                  <a:lumMod val="1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4716015" y="1523083"/>
            <a:ext cx="4176464" cy="216003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ko-KR" altLang="en-US" sz="85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미디어로그</a:t>
            </a:r>
            <a:r>
              <a:rPr lang="ko-KR" altLang="en-US" sz="85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인턴</a:t>
            </a:r>
            <a:endParaRPr lang="en-US" altLang="ko-KR" sz="85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716015" y="3211485"/>
            <a:ext cx="2159355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ko-KR" altLang="en-US" sz="850" dirty="0" smtClean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플랫폼 기획 업무 지</a:t>
            </a:r>
            <a:r>
              <a:rPr lang="ko-KR" altLang="en-US" sz="850" dirty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원</a:t>
            </a:r>
            <a:endParaRPr lang="en-US" altLang="ko-KR" sz="850" dirty="0" smtClean="0">
              <a:solidFill>
                <a:schemeClr val="bg2">
                  <a:lumMod val="1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8" name="그림 7"/>
          <p:cNvPicPr preferRelativeResize="0">
            <a:picLocks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058850" y="1396252"/>
            <a:ext cx="1472398" cy="215806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68" b="19653"/>
          <a:stretch/>
        </p:blipFill>
        <p:spPr>
          <a:xfrm>
            <a:off x="4716015" y="3729747"/>
            <a:ext cx="4176464" cy="1688365"/>
          </a:xfrm>
          <a:prstGeom prst="rect">
            <a:avLst/>
          </a:prstGeom>
        </p:spPr>
      </p:pic>
      <p:sp>
        <p:nvSpPr>
          <p:cNvPr id="42" name="직사각형 41"/>
          <p:cNvSpPr/>
          <p:nvPr/>
        </p:nvSpPr>
        <p:spPr>
          <a:xfrm>
            <a:off x="6874084" y="3211485"/>
            <a:ext cx="2018396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en-US" altLang="ko-KR" sz="850" dirty="0" smtClean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QC </a:t>
            </a:r>
            <a:r>
              <a:rPr lang="ko-KR" altLang="en-US" sz="850" dirty="0" smtClean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업무 지원</a:t>
            </a:r>
            <a:endParaRPr lang="en-US" altLang="ko-KR" sz="850" dirty="0">
              <a:solidFill>
                <a:schemeClr val="bg2">
                  <a:lumMod val="1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716015" y="5418088"/>
            <a:ext cx="4176464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ko-KR" altLang="en-US" sz="850" dirty="0" smtClean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개발자 협업을 통해 실제 개발을 진행</a:t>
            </a:r>
            <a:endParaRPr lang="en-US" altLang="ko-KR" sz="850" dirty="0">
              <a:solidFill>
                <a:schemeClr val="bg2">
                  <a:lumMod val="1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403648" y="6165304"/>
            <a:ext cx="63806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보안 문제로 자세한 내용 </a:t>
            </a:r>
            <a:r>
              <a:rPr lang="ko-KR" altLang="en-US" b="1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소개가 </a:t>
            </a:r>
            <a:r>
              <a:rPr lang="ko-KR" altLang="en-US" b="1" dirty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어려운 점 양해 부탁 드립니다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4866378" y="257528"/>
            <a:ext cx="4019536" cy="530914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000"/>
              </a:lnSpc>
            </a:pPr>
            <a:r>
              <a:rPr lang="ko-KR" altLang="en-US" sz="7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주관 </a:t>
            </a:r>
            <a:r>
              <a:rPr lang="en-US" altLang="ko-KR" sz="7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: LG CNS, </a:t>
            </a:r>
            <a:r>
              <a:rPr lang="ko-KR" altLang="en-US" sz="700" dirty="0" err="1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미디어로그</a:t>
            </a:r>
            <a:endParaRPr lang="en-US" altLang="ko-KR" sz="700" dirty="0" smtClean="0">
              <a:solidFill>
                <a:schemeClr val="bg1">
                  <a:lumMod val="8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>
              <a:lnSpc>
                <a:spcPts val="1000"/>
              </a:lnSpc>
            </a:pPr>
            <a:r>
              <a:rPr lang="ko-KR" altLang="en-US" sz="7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역할</a:t>
            </a:r>
            <a:r>
              <a:rPr lang="en-US" altLang="ko-KR" sz="7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: </a:t>
            </a:r>
            <a:r>
              <a:rPr lang="ko-KR" altLang="en-US" sz="7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디자인</a:t>
            </a:r>
            <a:r>
              <a:rPr lang="en-US" altLang="ko-KR" sz="7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7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개발</a:t>
            </a:r>
            <a:r>
              <a:rPr lang="en-US" altLang="ko-KR" sz="7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70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기획</a:t>
            </a:r>
            <a:endParaRPr lang="en-US" altLang="ko-KR" sz="700" dirty="0" smtClean="0">
              <a:solidFill>
                <a:schemeClr val="bg1">
                  <a:lumMod val="8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233" y="1739087"/>
            <a:ext cx="2056247" cy="1472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739087"/>
            <a:ext cx="4363684" cy="2478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4217139"/>
            <a:ext cx="4363684" cy="1200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178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714150" y="3244334"/>
            <a:ext cx="1721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6. </a:t>
            </a:r>
            <a:r>
              <a:rPr lang="ko-KR" altLang="en-US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개발 프로젝트</a:t>
            </a:r>
            <a:endParaRPr lang="en-US" altLang="ko-KR" b="1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64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251517" y="3955142"/>
            <a:ext cx="4169899" cy="14723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endParaRPr lang="en-US" altLang="ko-KR" sz="850" dirty="0" smtClean="0">
              <a:solidFill>
                <a:schemeClr val="bg2">
                  <a:lumMod val="1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20502" y="257527"/>
            <a:ext cx="3208507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Planning and Developing</a:t>
            </a:r>
          </a:p>
          <a:p>
            <a:r>
              <a:rPr lang="en-US" altLang="ko-KR" sz="850" dirty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I can make </a:t>
            </a:r>
            <a:r>
              <a:rPr lang="en-US" altLang="ko-KR" sz="85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a good </a:t>
            </a:r>
            <a:r>
              <a:rPr lang="en-US" altLang="ko-KR" sz="850" dirty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team work with Designer and Developer</a:t>
            </a:r>
            <a:r>
              <a:rPr lang="en-US" altLang="ko-KR" sz="85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</a:t>
            </a:r>
            <a:endParaRPr lang="en-US" altLang="ko-KR" sz="850" dirty="0">
              <a:solidFill>
                <a:schemeClr val="bg1">
                  <a:lumMod val="8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829" y="353812"/>
            <a:ext cx="282962" cy="376814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4716015" y="1523083"/>
            <a:ext cx="4176464" cy="216003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en-US" altLang="ko-KR" sz="85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Flash </a:t>
            </a:r>
            <a:r>
              <a:rPr lang="en-US" altLang="ko-KR" sz="85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Game Planning and Developing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716015" y="3211485"/>
            <a:ext cx="4169899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en-US" altLang="ko-KR" sz="850" dirty="0" smtClean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Action Script 3.0 with Flash, Illustrator </a:t>
            </a:r>
            <a:r>
              <a:rPr lang="en-US" altLang="ko-KR" sz="850" dirty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(Team Project)</a:t>
            </a:r>
            <a:endParaRPr lang="en-US" altLang="ko-KR" sz="850" dirty="0" smtClean="0">
              <a:solidFill>
                <a:schemeClr val="bg2">
                  <a:lumMod val="1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51518" y="3739141"/>
            <a:ext cx="4169898" cy="216002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en-US" altLang="ko-KR" sz="85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Android and </a:t>
            </a:r>
            <a:r>
              <a:rPr lang="en-US" altLang="ko-KR" sz="85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IOS</a:t>
            </a:r>
            <a:r>
              <a:rPr lang="en-US" altLang="ko-KR" sz="85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Planning and Developing</a:t>
            </a:r>
            <a:endParaRPr lang="en-US" altLang="ko-KR" sz="85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51519" y="5427542"/>
            <a:ext cx="4169898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en-US" altLang="ko-KR" sz="850" dirty="0" smtClean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Java </a:t>
            </a:r>
            <a:r>
              <a:rPr lang="en-US" altLang="ko-KR" sz="850" dirty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and Objective-C</a:t>
            </a:r>
            <a:r>
              <a:rPr lang="en-US" altLang="ko-KR" sz="850" dirty="0" smtClean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 (</a:t>
            </a:r>
            <a:r>
              <a:rPr lang="en-US" altLang="ko-KR" sz="850" dirty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Team Project)</a:t>
            </a:r>
            <a:endParaRPr lang="en-US" altLang="ko-KR" sz="850" dirty="0" smtClean="0">
              <a:solidFill>
                <a:schemeClr val="bg2">
                  <a:lumMod val="1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  <a:p>
            <a:pPr algn="ctr">
              <a:lnSpc>
                <a:spcPts val="1200"/>
              </a:lnSpc>
            </a:pPr>
            <a:r>
              <a:rPr lang="en-US" altLang="ko-KR" sz="850" dirty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  <a:hlinkClick r:id="rId3"/>
              </a:rPr>
              <a:t>https://</a:t>
            </a:r>
            <a:r>
              <a:rPr lang="en-US" altLang="ko-KR" sz="850" dirty="0" err="1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  <a:hlinkClick r:id="rId3"/>
              </a:rPr>
              <a:t>github.com</a:t>
            </a:r>
            <a:r>
              <a:rPr lang="en-US" altLang="ko-KR" sz="850" dirty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  <a:hlinkClick r:id="rId3"/>
              </a:rPr>
              <a:t>/</a:t>
            </a:r>
            <a:r>
              <a:rPr lang="en-US" altLang="ko-KR" sz="850" dirty="0" err="1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  <a:hlinkClick r:id="rId3"/>
              </a:rPr>
              <a:t>minyounglee85</a:t>
            </a:r>
            <a:endParaRPr lang="en-US" altLang="ko-KR" sz="850" dirty="0" smtClean="0">
              <a:solidFill>
                <a:schemeClr val="bg2">
                  <a:lumMod val="1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716014" y="3739140"/>
            <a:ext cx="4176464" cy="216003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en-US" altLang="ko-KR" sz="85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2D</a:t>
            </a:r>
            <a:r>
              <a:rPr lang="en-US" altLang="ko-KR" sz="85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game Developing</a:t>
            </a:r>
            <a:endParaRPr lang="en-US" altLang="ko-KR" sz="85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716014" y="5427542"/>
            <a:ext cx="4176466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en-US" altLang="ko-KR" sz="850" dirty="0" smtClean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C. with </a:t>
            </a:r>
            <a:r>
              <a:rPr lang="en-US" altLang="ko-KR" sz="850" dirty="0" err="1" smtClean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Win32API</a:t>
            </a:r>
            <a:r>
              <a:rPr lang="en-US" altLang="ko-KR" sz="850" dirty="0" smtClean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en-US" altLang="ko-KR" sz="850" dirty="0" err="1" smtClean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OpenVG</a:t>
            </a:r>
            <a:r>
              <a:rPr lang="en-US" altLang="ko-KR" sz="850" dirty="0" smtClean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DirectSound)</a:t>
            </a:r>
          </a:p>
          <a:p>
            <a:pPr algn="ctr">
              <a:lnSpc>
                <a:spcPts val="1200"/>
              </a:lnSpc>
            </a:pPr>
            <a:r>
              <a:rPr lang="en-US" altLang="ko-KR" sz="850" dirty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  <a:hlinkClick r:id="rId3"/>
              </a:rPr>
              <a:t>https://</a:t>
            </a:r>
            <a:r>
              <a:rPr lang="en-US" altLang="ko-KR" sz="850" dirty="0" err="1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  <a:hlinkClick r:id="rId3"/>
              </a:rPr>
              <a:t>github.com</a:t>
            </a:r>
            <a:r>
              <a:rPr lang="en-US" altLang="ko-KR" sz="850" dirty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  <a:hlinkClick r:id="rId3"/>
              </a:rPr>
              <a:t>/</a:t>
            </a:r>
            <a:r>
              <a:rPr lang="en-US" altLang="ko-KR" sz="850" dirty="0" err="1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  <a:hlinkClick r:id="rId3"/>
              </a:rPr>
              <a:t>minyounglee85</a:t>
            </a:r>
            <a:endParaRPr lang="en-US" altLang="ko-KR" sz="850" dirty="0" smtClean="0">
              <a:solidFill>
                <a:schemeClr val="bg2">
                  <a:lumMod val="1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5776" y="4005358"/>
            <a:ext cx="712456" cy="1368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9872" y="4005358"/>
            <a:ext cx="714564" cy="1368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06"/>
          <a:stretch/>
        </p:blipFill>
        <p:spPr>
          <a:xfrm>
            <a:off x="1331640" y="4025562"/>
            <a:ext cx="945708" cy="132759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806"/>
          <a:stretch/>
        </p:blipFill>
        <p:spPr>
          <a:xfrm>
            <a:off x="410310" y="4025562"/>
            <a:ext cx="945708" cy="1327592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5" b="4219"/>
          <a:stretch/>
        </p:blipFill>
        <p:spPr>
          <a:xfrm>
            <a:off x="4716015" y="1739086"/>
            <a:ext cx="2238713" cy="147239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3" b="35133"/>
          <a:stretch/>
        </p:blipFill>
        <p:spPr>
          <a:xfrm>
            <a:off x="6710861" y="1739085"/>
            <a:ext cx="2175054" cy="1472400"/>
          </a:xfrm>
          <a:prstGeom prst="rect">
            <a:avLst/>
          </a:prstGeom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15" b="26597"/>
          <a:stretch/>
        </p:blipFill>
        <p:spPr bwMode="auto">
          <a:xfrm>
            <a:off x="4716014" y="3955142"/>
            <a:ext cx="4176466" cy="147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직사각형 25"/>
          <p:cNvSpPr/>
          <p:nvPr/>
        </p:nvSpPr>
        <p:spPr>
          <a:xfrm>
            <a:off x="251517" y="1523082"/>
            <a:ext cx="4169899" cy="216003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en-US" altLang="ko-KR" sz="85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Web Game Planning and Developing</a:t>
            </a:r>
            <a:endParaRPr lang="en-US" altLang="ko-KR" sz="85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51517" y="3211484"/>
            <a:ext cx="4169899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en-US" altLang="ko-KR" sz="850" dirty="0" smtClean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850" dirty="0" err="1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Javascript</a:t>
            </a:r>
            <a:r>
              <a:rPr lang="en-US" altLang="ko-KR" sz="850" dirty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HTML </a:t>
            </a:r>
            <a:r>
              <a:rPr lang="en-US" altLang="ko-KR" sz="850" dirty="0" smtClean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en-US" altLang="ko-KR" sz="850" dirty="0" err="1" smtClean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CSS</a:t>
            </a:r>
            <a:r>
              <a:rPr lang="en-US" altLang="ko-KR" sz="850" dirty="0" smtClean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with </a:t>
            </a:r>
            <a:r>
              <a:rPr lang="en-US" altLang="ko-KR" sz="850" dirty="0" err="1" smtClean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Enchant.JS</a:t>
            </a:r>
            <a:r>
              <a:rPr lang="en-US" altLang="ko-KR" sz="850" dirty="0" smtClean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and Promotion.</a:t>
            </a:r>
            <a:endParaRPr lang="en-US" altLang="ko-KR" sz="850" dirty="0" smtClean="0">
              <a:solidFill>
                <a:schemeClr val="bg2">
                  <a:lumMod val="10000"/>
                </a:schemeClr>
              </a:solidFill>
              <a:latin typeface="나눔바른고딕" pitchFamily="50" charset="-127"/>
              <a:ea typeface="나눔바른고딕" pitchFamily="50" charset="-127"/>
              <a:hlinkClick r:id="rId11"/>
            </a:endParaRPr>
          </a:p>
          <a:p>
            <a:pPr algn="ctr">
              <a:lnSpc>
                <a:spcPts val="1200"/>
              </a:lnSpc>
            </a:pPr>
            <a:r>
              <a:rPr lang="en-US" altLang="ko-KR" sz="850" dirty="0" smtClean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  <a:hlinkClick r:id="rId11"/>
              </a:rPr>
              <a:t>http</a:t>
            </a:r>
            <a:r>
              <a:rPr lang="en-US" altLang="ko-KR" sz="850" dirty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  <a:hlinkClick r:id="rId11"/>
              </a:rPr>
              <a:t>://</a:t>
            </a:r>
            <a:r>
              <a:rPr lang="en-US" altLang="ko-KR" sz="850" dirty="0" err="1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  <a:hlinkClick r:id="rId11"/>
              </a:rPr>
              <a:t>minyoung-lee.appspot.com</a:t>
            </a:r>
            <a:r>
              <a:rPr lang="en-US" altLang="ko-KR" sz="850" dirty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  <a:hlinkClick r:id="rId11"/>
              </a:rPr>
              <a:t>/game/</a:t>
            </a:r>
            <a:endParaRPr lang="en-US" altLang="ko-KR" sz="850" dirty="0" smtClean="0">
              <a:solidFill>
                <a:schemeClr val="bg2">
                  <a:lumMod val="1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28" name="Picture 3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8" b="61351"/>
          <a:stretch/>
        </p:blipFill>
        <p:spPr bwMode="auto">
          <a:xfrm>
            <a:off x="251516" y="1739085"/>
            <a:ext cx="4169900" cy="147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991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20502" y="257527"/>
            <a:ext cx="3214341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Planning and </a:t>
            </a:r>
            <a:r>
              <a:rPr lang="en-US" altLang="ko-KR" sz="2000" b="1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Developing</a:t>
            </a:r>
          </a:p>
          <a:p>
            <a:r>
              <a:rPr lang="en-US" altLang="ko-KR" sz="85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I can make </a:t>
            </a:r>
            <a:r>
              <a:rPr lang="en-US" altLang="ko-KR" sz="85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a good team </a:t>
            </a:r>
            <a:r>
              <a:rPr lang="en-US" altLang="ko-KR" sz="850" dirty="0" smtClean="0">
                <a:solidFill>
                  <a:schemeClr val="bg1">
                    <a:lumMod val="85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work with Designer and Developer. </a:t>
            </a:r>
            <a:endParaRPr lang="en-US" altLang="ko-KR" sz="850" dirty="0">
              <a:solidFill>
                <a:schemeClr val="bg1">
                  <a:lumMod val="85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829" y="353812"/>
            <a:ext cx="282962" cy="376814"/>
          </a:xfrm>
          <a:prstGeom prst="rect">
            <a:avLst/>
          </a:prstGeom>
        </p:spPr>
      </p:pic>
      <p:sp>
        <p:nvSpPr>
          <p:cNvPr id="35" name="직사각형 34"/>
          <p:cNvSpPr/>
          <p:nvPr/>
        </p:nvSpPr>
        <p:spPr>
          <a:xfrm>
            <a:off x="251519" y="1523083"/>
            <a:ext cx="4363684" cy="216003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en-US" altLang="ko-KR" sz="85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Personal Web Developing</a:t>
            </a:r>
            <a:endParaRPr lang="en-US" altLang="ko-KR" sz="850" dirty="0">
              <a:solidFill>
                <a:schemeClr val="bg1"/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51519" y="3211485"/>
            <a:ext cx="4363683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en-US" altLang="ko-KR" sz="850" dirty="0" err="1" smtClean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Javascript</a:t>
            </a:r>
            <a:r>
              <a:rPr lang="en-US" altLang="ko-KR" sz="850" dirty="0" smtClean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HTML ,</a:t>
            </a:r>
            <a:r>
              <a:rPr lang="en-US" altLang="ko-KR" sz="850" dirty="0" err="1" smtClean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CSS</a:t>
            </a:r>
            <a:endParaRPr lang="en-US" altLang="ko-KR" sz="850" dirty="0" smtClean="0">
              <a:solidFill>
                <a:schemeClr val="bg2">
                  <a:lumMod val="10000"/>
                </a:schemeClr>
              </a:solidFill>
              <a:latin typeface="나눔바른고딕" pitchFamily="50" charset="-127"/>
              <a:ea typeface="나눔바른고딕" pitchFamily="50" charset="-127"/>
              <a:hlinkClick r:id="rId3"/>
            </a:endParaRPr>
          </a:p>
          <a:p>
            <a:pPr algn="ctr">
              <a:lnSpc>
                <a:spcPts val="1200"/>
              </a:lnSpc>
            </a:pPr>
            <a:r>
              <a:rPr lang="en-US" altLang="ko-KR" sz="850" dirty="0" smtClean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  <a:hlinkClick r:id="rId3"/>
              </a:rPr>
              <a:t>http</a:t>
            </a:r>
            <a:r>
              <a:rPr lang="en-US" altLang="ko-KR" sz="850" dirty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  <a:hlinkClick r:id="rId3"/>
              </a:rPr>
              <a:t>://</a:t>
            </a:r>
            <a:r>
              <a:rPr lang="en-US" altLang="ko-KR" sz="850" dirty="0" err="1" smtClean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  <a:hlinkClick r:id="rId3"/>
              </a:rPr>
              <a:t>minyoung-lee.appspot.com</a:t>
            </a:r>
            <a:endParaRPr lang="en-US" altLang="ko-KR" sz="850" dirty="0" smtClean="0">
              <a:solidFill>
                <a:schemeClr val="bg2">
                  <a:lumMod val="1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51518" y="3739140"/>
            <a:ext cx="4363684" cy="216003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en-US" altLang="ko-KR" sz="85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Image </a:t>
            </a:r>
            <a:r>
              <a:rPr lang="en-US" altLang="ko-KR" sz="85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Viewer Web Developing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251518" y="5427542"/>
            <a:ext cx="4363683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en-US" altLang="ko-KR" sz="850" dirty="0" err="1" smtClean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Javascript</a:t>
            </a:r>
            <a:r>
              <a:rPr lang="en-US" altLang="ko-KR" sz="850" dirty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HTML ,</a:t>
            </a:r>
            <a:r>
              <a:rPr lang="en-US" altLang="ko-KR" sz="850" dirty="0" err="1" smtClean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CSS</a:t>
            </a:r>
            <a:r>
              <a:rPr lang="en-US" altLang="ko-KR" sz="850" dirty="0" smtClean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 (Open API)</a:t>
            </a:r>
            <a:endParaRPr lang="en-US" altLang="ko-KR" sz="850" dirty="0" smtClean="0">
              <a:solidFill>
                <a:schemeClr val="bg2">
                  <a:lumMod val="10000"/>
                </a:schemeClr>
              </a:solidFill>
              <a:latin typeface="나눔바른고딕" pitchFamily="50" charset="-127"/>
              <a:ea typeface="나눔바른고딕" pitchFamily="50" charset="-127"/>
              <a:hlinkClick r:id="rId4"/>
            </a:endParaRPr>
          </a:p>
          <a:p>
            <a:pPr algn="ctr">
              <a:lnSpc>
                <a:spcPts val="1200"/>
              </a:lnSpc>
            </a:pPr>
            <a:r>
              <a:rPr lang="en-US" altLang="ko-KR" sz="850" dirty="0" smtClean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  <a:hlinkClick r:id="rId4"/>
              </a:rPr>
              <a:t>http</a:t>
            </a:r>
            <a:r>
              <a:rPr lang="en-US" altLang="ko-KR" sz="850" dirty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  <a:hlinkClick r:id="rId4"/>
              </a:rPr>
              <a:t>://</a:t>
            </a:r>
            <a:r>
              <a:rPr lang="en-US" altLang="ko-KR" sz="850" dirty="0" err="1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  <a:hlinkClick r:id="rId4"/>
              </a:rPr>
              <a:t>minyoung-lee.appspot.com</a:t>
            </a:r>
            <a:r>
              <a:rPr lang="en-US" altLang="ko-KR" sz="850" dirty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  <a:hlinkClick r:id="rId4"/>
              </a:rPr>
              <a:t>/</a:t>
            </a:r>
            <a:r>
              <a:rPr lang="en-US" altLang="ko-KR" sz="850" dirty="0" err="1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  <a:hlinkClick r:id="rId4"/>
              </a:rPr>
              <a:t>comicviewer</a:t>
            </a:r>
            <a:r>
              <a:rPr lang="en-US" altLang="ko-KR" sz="850" dirty="0" smtClean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  <a:hlinkClick r:id="rId4"/>
              </a:rPr>
              <a:t>/</a:t>
            </a:r>
            <a:endParaRPr lang="en-US" altLang="ko-KR" sz="850" dirty="0" smtClean="0">
              <a:solidFill>
                <a:schemeClr val="bg2">
                  <a:lumMod val="1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716014" y="3739140"/>
            <a:ext cx="4176464" cy="216003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en-US" altLang="ko-KR" sz="85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Micro </a:t>
            </a:r>
            <a:r>
              <a:rPr lang="en-US" altLang="ko-KR" sz="850" dirty="0" err="1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SNS</a:t>
            </a:r>
            <a:r>
              <a:rPr lang="en-US" altLang="ko-KR" sz="85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 Web Developing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4716014" y="5427542"/>
            <a:ext cx="4176466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en-US" altLang="ko-KR" sz="850" dirty="0" err="1" smtClean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Javascript</a:t>
            </a:r>
            <a:r>
              <a:rPr lang="en-US" altLang="ko-KR" sz="850" dirty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HTML ,</a:t>
            </a:r>
            <a:r>
              <a:rPr lang="en-US" altLang="ko-KR" sz="850" dirty="0" err="1" smtClean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CSS</a:t>
            </a:r>
            <a:r>
              <a:rPr lang="en-US" altLang="ko-KR" sz="850" dirty="0" smtClean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 with </a:t>
            </a:r>
            <a:r>
              <a:rPr lang="en-US" altLang="ko-KR" sz="850" dirty="0" err="1" smtClean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Node.js</a:t>
            </a:r>
            <a:r>
              <a:rPr lang="en-US" altLang="ko-KR" sz="850" dirty="0" smtClean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en-US" altLang="ko-KR" sz="850" dirty="0" err="1" smtClean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ReactJS</a:t>
            </a:r>
            <a:r>
              <a:rPr lang="en-US" altLang="ko-KR" sz="850" dirty="0" smtClean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en-US" altLang="ko-KR" sz="850" dirty="0" err="1" smtClean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MongoDB</a:t>
            </a:r>
            <a:r>
              <a:rPr lang="en-US" altLang="ko-KR" sz="850" dirty="0" smtClean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)</a:t>
            </a:r>
            <a:endParaRPr lang="en-US" altLang="ko-KR" sz="850" dirty="0" smtClean="0">
              <a:solidFill>
                <a:schemeClr val="bg2">
                  <a:lumMod val="10000"/>
                </a:schemeClr>
              </a:solidFill>
              <a:latin typeface="나눔바른고딕" pitchFamily="50" charset="-127"/>
              <a:ea typeface="나눔바른고딕" pitchFamily="50" charset="-127"/>
              <a:hlinkClick r:id="rId5"/>
            </a:endParaRPr>
          </a:p>
          <a:p>
            <a:pPr algn="ctr">
              <a:lnSpc>
                <a:spcPts val="1200"/>
              </a:lnSpc>
            </a:pPr>
            <a:r>
              <a:rPr lang="en-US" altLang="ko-KR" sz="850" dirty="0" smtClean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  <a:hlinkClick r:id="rId5"/>
              </a:rPr>
              <a:t>https</a:t>
            </a:r>
            <a:r>
              <a:rPr lang="en-US" altLang="ko-KR" sz="850" dirty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  <a:hlinkClick r:id="rId5"/>
              </a:rPr>
              <a:t>://</a:t>
            </a:r>
            <a:r>
              <a:rPr lang="en-US" altLang="ko-KR" sz="850" dirty="0" err="1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  <a:hlinkClick r:id="rId5"/>
              </a:rPr>
              <a:t>minyounglee.herokuapp.com</a:t>
            </a:r>
            <a:r>
              <a:rPr lang="en-US" altLang="ko-KR" sz="850" dirty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  <a:hlinkClick r:id="rId5"/>
              </a:rPr>
              <a:t>/</a:t>
            </a:r>
            <a:endParaRPr lang="en-US" altLang="ko-KR" sz="850" dirty="0" smtClean="0">
              <a:solidFill>
                <a:schemeClr val="bg2">
                  <a:lumMod val="1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412"/>
          <a:stretch/>
        </p:blipFill>
        <p:spPr bwMode="auto">
          <a:xfrm>
            <a:off x="4716014" y="3955119"/>
            <a:ext cx="4176466" cy="1472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31"/>
          <a:stretch/>
        </p:blipFill>
        <p:spPr bwMode="auto">
          <a:xfrm>
            <a:off x="251518" y="1739086"/>
            <a:ext cx="4363685" cy="147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431"/>
          <a:stretch/>
        </p:blipFill>
        <p:spPr bwMode="auto">
          <a:xfrm>
            <a:off x="251519" y="3955143"/>
            <a:ext cx="4363684" cy="147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직사각형 16"/>
          <p:cNvSpPr/>
          <p:nvPr/>
        </p:nvSpPr>
        <p:spPr>
          <a:xfrm>
            <a:off x="4716014" y="1523083"/>
            <a:ext cx="4169900" cy="216003"/>
          </a:xfrm>
          <a:prstGeom prst="rect">
            <a:avLst/>
          </a:prstGeom>
          <a:solidFill>
            <a:schemeClr val="tx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en-US" altLang="ko-KR" sz="850" dirty="0" smtClean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Data </a:t>
            </a:r>
            <a:r>
              <a:rPr lang="en-US" altLang="ko-KR" sz="850" dirty="0">
                <a:solidFill>
                  <a:schemeClr val="bg1"/>
                </a:solidFill>
                <a:latin typeface="나눔바른고딕" pitchFamily="50" charset="-127"/>
                <a:ea typeface="나눔바른고딕" pitchFamily="50" charset="-127"/>
              </a:rPr>
              <a:t>Visualization Web Planning and Developing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716015" y="3211485"/>
            <a:ext cx="4169900" cy="360000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en-US" altLang="ko-KR" sz="850" dirty="0" err="1" smtClean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Javascript</a:t>
            </a:r>
            <a:r>
              <a:rPr lang="en-US" altLang="ko-KR" sz="850" dirty="0" smtClean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, HTML , </a:t>
            </a:r>
            <a:r>
              <a:rPr lang="en-US" altLang="ko-KR" sz="850" dirty="0" err="1" smtClean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CSS</a:t>
            </a:r>
            <a:r>
              <a:rPr lang="en-US" altLang="ko-KR" sz="850" dirty="0" smtClean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. with </a:t>
            </a:r>
            <a:r>
              <a:rPr lang="en-US" altLang="ko-KR" sz="850" dirty="0" err="1" smtClean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D3.js</a:t>
            </a:r>
            <a:r>
              <a:rPr lang="en-US" altLang="ko-KR" sz="850" dirty="0" smtClean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</a:rPr>
              <a:t>(Team Project)</a:t>
            </a:r>
            <a:endParaRPr lang="en-US" altLang="ko-KR" sz="850" dirty="0" smtClean="0">
              <a:solidFill>
                <a:schemeClr val="bg2">
                  <a:lumMod val="10000"/>
                </a:schemeClr>
              </a:solidFill>
              <a:latin typeface="나눔바른고딕" pitchFamily="50" charset="-127"/>
              <a:ea typeface="나눔바른고딕" pitchFamily="50" charset="-127"/>
              <a:hlinkClick r:id="rId3"/>
            </a:endParaRPr>
          </a:p>
          <a:p>
            <a:pPr algn="ctr">
              <a:lnSpc>
                <a:spcPts val="1200"/>
              </a:lnSpc>
            </a:pPr>
            <a:r>
              <a:rPr lang="en-US" altLang="ko-KR" sz="850" dirty="0" smtClean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  <a:hlinkClick r:id="rId9"/>
              </a:rPr>
              <a:t>http</a:t>
            </a:r>
            <a:r>
              <a:rPr lang="en-US" altLang="ko-KR" sz="850" dirty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  <a:hlinkClick r:id="rId9"/>
              </a:rPr>
              <a:t>://</a:t>
            </a:r>
            <a:r>
              <a:rPr lang="en-US" altLang="ko-KR" sz="850" dirty="0" err="1" smtClean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  <a:hlinkClick r:id="rId9"/>
              </a:rPr>
              <a:t>minyoung-lee.appspot.com</a:t>
            </a:r>
            <a:r>
              <a:rPr lang="en-US" altLang="ko-KR" sz="850" dirty="0" smtClean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  <a:hlinkClick r:id="rId9"/>
              </a:rPr>
              <a:t>/</a:t>
            </a:r>
            <a:r>
              <a:rPr lang="en-US" altLang="ko-KR" sz="850" dirty="0" err="1" smtClean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  <a:hlinkClick r:id="rId9"/>
              </a:rPr>
              <a:t>vos</a:t>
            </a:r>
            <a:r>
              <a:rPr lang="en-US" altLang="ko-KR" sz="850" dirty="0" smtClean="0">
                <a:solidFill>
                  <a:schemeClr val="bg2">
                    <a:lumMod val="10000"/>
                  </a:schemeClr>
                </a:solidFill>
                <a:latin typeface="나눔바른고딕" pitchFamily="50" charset="-127"/>
                <a:ea typeface="나눔바른고딕" pitchFamily="50" charset="-127"/>
                <a:hlinkClick r:id="rId9"/>
              </a:rPr>
              <a:t>/</a:t>
            </a:r>
            <a:endParaRPr lang="en-US" altLang="ko-KR" sz="850" dirty="0" smtClean="0">
              <a:solidFill>
                <a:schemeClr val="bg2">
                  <a:lumMod val="10000"/>
                </a:schemeClr>
              </a:solidFill>
              <a:latin typeface="나눔바른고딕" pitchFamily="50" charset="-127"/>
              <a:ea typeface="나눔바른고딕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90" b="39339"/>
          <a:stretch/>
        </p:blipFill>
        <p:spPr>
          <a:xfrm>
            <a:off x="4716013" y="1739086"/>
            <a:ext cx="4169901" cy="147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92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133479"/>
              </p:ext>
            </p:extLst>
          </p:nvPr>
        </p:nvGraphicFramePr>
        <p:xfrm>
          <a:off x="107504" y="116632"/>
          <a:ext cx="8928992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92053"/>
                <a:gridCol w="1211792"/>
                <a:gridCol w="1084235"/>
                <a:gridCol w="1020456"/>
                <a:gridCol w="1020456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IA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버전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1.0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페이지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</a:t>
                      </a:r>
                      <a:endParaRPr lang="ko-KR" altLang="en-US" sz="1200" dirty="0"/>
                    </a:p>
                  </a:txBody>
                  <a:tcPr/>
                </a:tc>
              </a:tr>
              <a:tr h="180020"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/>
                        <a:t>정보 구조</a:t>
                      </a:r>
                      <a:endParaRPr lang="ko-KR" alt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5220072" y="1247259"/>
            <a:ext cx="1080000" cy="4320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홈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01512" y="3645024"/>
            <a:ext cx="1080000" cy="4320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 smtClean="0"/>
              <a:t>홈클리닝</a:t>
            </a:r>
            <a:r>
              <a:rPr lang="ko-KR" altLang="en-US" sz="1000" b="1" dirty="0" smtClean="0"/>
              <a:t> 예약</a:t>
            </a:r>
            <a:endParaRPr lang="ko-KR" altLang="en-US" sz="1000" b="1" dirty="0"/>
          </a:p>
        </p:txBody>
      </p:sp>
      <p:sp>
        <p:nvSpPr>
          <p:cNvPr id="8" name="직사각형 7"/>
          <p:cNvSpPr/>
          <p:nvPr/>
        </p:nvSpPr>
        <p:spPr>
          <a:xfrm>
            <a:off x="1764673" y="3645024"/>
            <a:ext cx="1080000" cy="4320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 smtClean="0"/>
              <a:t>홈클리닝</a:t>
            </a:r>
            <a:r>
              <a:rPr lang="ko-KR" altLang="en-US" sz="1000" b="1" dirty="0" smtClean="0"/>
              <a:t> 내역</a:t>
            </a:r>
            <a:endParaRPr lang="ko-KR" altLang="en-US" sz="1000" b="1" dirty="0"/>
          </a:p>
        </p:txBody>
      </p:sp>
      <p:sp>
        <p:nvSpPr>
          <p:cNvPr id="9" name="직사각형 8"/>
          <p:cNvSpPr/>
          <p:nvPr/>
        </p:nvSpPr>
        <p:spPr>
          <a:xfrm>
            <a:off x="2916801" y="3645024"/>
            <a:ext cx="1080000" cy="4320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즐겨 찾기</a:t>
            </a:r>
            <a:endParaRPr lang="ko-KR" altLang="en-US" sz="1000" b="1" dirty="0"/>
          </a:p>
        </p:txBody>
      </p:sp>
      <p:sp>
        <p:nvSpPr>
          <p:cNvPr id="10" name="직사각형 9"/>
          <p:cNvSpPr/>
          <p:nvPr/>
        </p:nvSpPr>
        <p:spPr>
          <a:xfrm>
            <a:off x="5220164" y="3645024"/>
            <a:ext cx="1080000" cy="4320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쿠폰</a:t>
            </a:r>
            <a:endParaRPr lang="ko-KR" altLang="en-US" sz="1000" b="1" dirty="0"/>
          </a:p>
        </p:txBody>
      </p:sp>
      <p:sp>
        <p:nvSpPr>
          <p:cNvPr id="11" name="직사각형 10"/>
          <p:cNvSpPr/>
          <p:nvPr/>
        </p:nvSpPr>
        <p:spPr>
          <a:xfrm>
            <a:off x="4068929" y="3645024"/>
            <a:ext cx="1080000" cy="4320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이벤트</a:t>
            </a:r>
            <a:endParaRPr lang="ko-KR" altLang="en-US" sz="1000" b="1" dirty="0"/>
          </a:p>
        </p:txBody>
      </p:sp>
      <p:sp>
        <p:nvSpPr>
          <p:cNvPr id="12" name="직사각형 11"/>
          <p:cNvSpPr/>
          <p:nvPr/>
        </p:nvSpPr>
        <p:spPr>
          <a:xfrm>
            <a:off x="1768624" y="1247259"/>
            <a:ext cx="1080000" cy="4320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 smtClean="0"/>
              <a:t>회원가입</a:t>
            </a:r>
            <a:endParaRPr lang="ko-KR" altLang="en-US" sz="1000" b="1" dirty="0"/>
          </a:p>
        </p:txBody>
      </p:sp>
      <p:sp>
        <p:nvSpPr>
          <p:cNvPr id="13" name="직사각형 12"/>
          <p:cNvSpPr/>
          <p:nvPr/>
        </p:nvSpPr>
        <p:spPr>
          <a:xfrm>
            <a:off x="591639" y="1247259"/>
            <a:ext cx="1080000" cy="4320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로그인</a:t>
            </a:r>
            <a:endParaRPr lang="ko-KR" altLang="en-US" sz="1000" b="1" dirty="0"/>
          </a:p>
        </p:txBody>
      </p:sp>
      <p:sp>
        <p:nvSpPr>
          <p:cNvPr id="14" name="직사각형 13"/>
          <p:cNvSpPr/>
          <p:nvPr/>
        </p:nvSpPr>
        <p:spPr>
          <a:xfrm>
            <a:off x="601512" y="4077072"/>
            <a:ext cx="1080000" cy="2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일반 예약</a:t>
            </a:r>
            <a:endParaRPr lang="ko-KR" altLang="en-US" sz="1000" dirty="0"/>
          </a:p>
        </p:txBody>
      </p:sp>
      <p:sp>
        <p:nvSpPr>
          <p:cNvPr id="18" name="직사각형 17"/>
          <p:cNvSpPr/>
          <p:nvPr/>
        </p:nvSpPr>
        <p:spPr>
          <a:xfrm>
            <a:off x="601512" y="4365072"/>
            <a:ext cx="1080000" cy="2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업</a:t>
            </a:r>
            <a:r>
              <a:rPr lang="ko-KR" altLang="en-US" sz="1000" dirty="0"/>
              <a:t>체</a:t>
            </a:r>
            <a:r>
              <a:rPr lang="ko-KR" altLang="en-US" sz="1000" dirty="0" smtClean="0"/>
              <a:t> 목록</a:t>
            </a:r>
            <a:endParaRPr lang="ko-KR" altLang="en-US" sz="1000" dirty="0"/>
          </a:p>
        </p:txBody>
      </p:sp>
      <p:sp>
        <p:nvSpPr>
          <p:cNvPr id="32" name="직사각형 31"/>
          <p:cNvSpPr/>
          <p:nvPr/>
        </p:nvSpPr>
        <p:spPr>
          <a:xfrm>
            <a:off x="1764673" y="4077072"/>
            <a:ext cx="1080000" cy="2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예</a:t>
            </a:r>
            <a:r>
              <a:rPr lang="ko-KR" altLang="en-US" sz="1000" dirty="0"/>
              <a:t>약</a:t>
            </a:r>
            <a:r>
              <a:rPr lang="ko-KR" altLang="en-US" sz="1000" dirty="0" smtClean="0"/>
              <a:t> 내역</a:t>
            </a:r>
            <a:endParaRPr lang="ko-KR" altLang="en-US" sz="1000" dirty="0"/>
          </a:p>
        </p:txBody>
      </p:sp>
      <p:sp>
        <p:nvSpPr>
          <p:cNvPr id="33" name="직사각형 32"/>
          <p:cNvSpPr/>
          <p:nvPr/>
        </p:nvSpPr>
        <p:spPr>
          <a:xfrm>
            <a:off x="1764673" y="4365072"/>
            <a:ext cx="1080000" cy="2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진행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완료 내역</a:t>
            </a:r>
            <a:endParaRPr lang="ko-KR" altLang="en-US" sz="1000" dirty="0"/>
          </a:p>
        </p:txBody>
      </p:sp>
      <p:sp>
        <p:nvSpPr>
          <p:cNvPr id="37" name="직사각형 36"/>
          <p:cNvSpPr/>
          <p:nvPr/>
        </p:nvSpPr>
        <p:spPr>
          <a:xfrm>
            <a:off x="2916801" y="4077072"/>
            <a:ext cx="1080000" cy="2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업체 목록</a:t>
            </a:r>
            <a:endParaRPr lang="ko-KR" altLang="en-US" sz="1000" dirty="0"/>
          </a:p>
        </p:txBody>
      </p:sp>
      <p:sp>
        <p:nvSpPr>
          <p:cNvPr id="42" name="직사각형 41"/>
          <p:cNvSpPr/>
          <p:nvPr/>
        </p:nvSpPr>
        <p:spPr>
          <a:xfrm>
            <a:off x="4068929" y="4077072"/>
            <a:ext cx="1080000" cy="2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이벤트 목록</a:t>
            </a:r>
            <a:endParaRPr lang="ko-KR" altLang="en-US" sz="1000" dirty="0"/>
          </a:p>
        </p:txBody>
      </p:sp>
      <p:sp>
        <p:nvSpPr>
          <p:cNvPr id="47" name="직사각형 46"/>
          <p:cNvSpPr/>
          <p:nvPr/>
        </p:nvSpPr>
        <p:spPr>
          <a:xfrm>
            <a:off x="5221177" y="4077072"/>
            <a:ext cx="1078987" cy="2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쿠폰 등록</a:t>
            </a:r>
            <a:endParaRPr lang="ko-KR" altLang="en-US" sz="1000" dirty="0"/>
          </a:p>
        </p:txBody>
      </p:sp>
      <p:sp>
        <p:nvSpPr>
          <p:cNvPr id="48" name="직사각형 47"/>
          <p:cNvSpPr/>
          <p:nvPr/>
        </p:nvSpPr>
        <p:spPr>
          <a:xfrm>
            <a:off x="5220164" y="4365072"/>
            <a:ext cx="1080000" cy="2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보유 쿠폰</a:t>
            </a:r>
            <a:endParaRPr lang="ko-KR" altLang="en-US" sz="1000" dirty="0"/>
          </a:p>
        </p:txBody>
      </p:sp>
      <p:sp>
        <p:nvSpPr>
          <p:cNvPr id="52" name="직사각형 51"/>
          <p:cNvSpPr/>
          <p:nvPr/>
        </p:nvSpPr>
        <p:spPr>
          <a:xfrm>
            <a:off x="601512" y="4653104"/>
            <a:ext cx="1080000" cy="2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쿠폰 사용</a:t>
            </a:r>
            <a:endParaRPr lang="ko-KR" altLang="en-US" sz="1000" dirty="0"/>
          </a:p>
        </p:txBody>
      </p:sp>
      <p:sp>
        <p:nvSpPr>
          <p:cNvPr id="53" name="직사각형 52"/>
          <p:cNvSpPr/>
          <p:nvPr/>
        </p:nvSpPr>
        <p:spPr>
          <a:xfrm>
            <a:off x="591639" y="1679307"/>
            <a:ext cx="1080000" cy="2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일반 로그인</a:t>
            </a:r>
            <a:endParaRPr lang="ko-KR" altLang="en-US" sz="1000" dirty="0"/>
          </a:p>
        </p:txBody>
      </p:sp>
      <p:sp>
        <p:nvSpPr>
          <p:cNvPr id="54" name="직사각형 53"/>
          <p:cNvSpPr/>
          <p:nvPr/>
        </p:nvSpPr>
        <p:spPr>
          <a:xfrm>
            <a:off x="591639" y="1967307"/>
            <a:ext cx="1080000" cy="2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/>
              <a:t>SNS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로그인</a:t>
            </a:r>
            <a:endParaRPr lang="ko-KR" altLang="en-US" sz="1000" dirty="0"/>
          </a:p>
        </p:txBody>
      </p:sp>
      <p:sp>
        <p:nvSpPr>
          <p:cNvPr id="55" name="직사각형 54"/>
          <p:cNvSpPr/>
          <p:nvPr/>
        </p:nvSpPr>
        <p:spPr>
          <a:xfrm>
            <a:off x="591639" y="2255307"/>
            <a:ext cx="1080000" cy="2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ID/PW</a:t>
            </a:r>
            <a:r>
              <a:rPr lang="ko-KR" altLang="en-US" sz="1000" dirty="0" smtClean="0"/>
              <a:t> 찾기</a:t>
            </a:r>
            <a:endParaRPr lang="ko-KR" altLang="en-US" sz="1000" dirty="0"/>
          </a:p>
        </p:txBody>
      </p:sp>
      <p:sp>
        <p:nvSpPr>
          <p:cNvPr id="58" name="직사각형 57"/>
          <p:cNvSpPr/>
          <p:nvPr/>
        </p:nvSpPr>
        <p:spPr>
          <a:xfrm>
            <a:off x="1768624" y="1679307"/>
            <a:ext cx="1080000" cy="2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일반 가입</a:t>
            </a:r>
            <a:endParaRPr lang="ko-KR" altLang="en-US" sz="1000" dirty="0"/>
          </a:p>
        </p:txBody>
      </p:sp>
      <p:sp>
        <p:nvSpPr>
          <p:cNvPr id="59" name="직사각형 58"/>
          <p:cNvSpPr/>
          <p:nvPr/>
        </p:nvSpPr>
        <p:spPr>
          <a:xfrm>
            <a:off x="1768624" y="1967307"/>
            <a:ext cx="1080000" cy="2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/>
              <a:t>SNS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가입</a:t>
            </a:r>
            <a:endParaRPr lang="ko-KR" altLang="en-US" sz="1000" dirty="0"/>
          </a:p>
        </p:txBody>
      </p:sp>
      <p:sp>
        <p:nvSpPr>
          <p:cNvPr id="107" name="직사각형 106"/>
          <p:cNvSpPr/>
          <p:nvPr/>
        </p:nvSpPr>
        <p:spPr>
          <a:xfrm>
            <a:off x="6381844" y="3645024"/>
            <a:ext cx="1080000" cy="4320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설정</a:t>
            </a:r>
            <a:endParaRPr lang="ko-KR" altLang="en-US" sz="1000" b="1" dirty="0"/>
          </a:p>
        </p:txBody>
      </p:sp>
      <p:sp>
        <p:nvSpPr>
          <p:cNvPr id="108" name="직사각형 107"/>
          <p:cNvSpPr/>
          <p:nvPr/>
        </p:nvSpPr>
        <p:spPr>
          <a:xfrm>
            <a:off x="6381845" y="4077072"/>
            <a:ext cx="1080000" cy="2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내 정보</a:t>
            </a:r>
            <a:endParaRPr lang="ko-KR" altLang="en-US" sz="1000" dirty="0"/>
          </a:p>
        </p:txBody>
      </p:sp>
      <p:sp>
        <p:nvSpPr>
          <p:cNvPr id="109" name="직사각형 108"/>
          <p:cNvSpPr/>
          <p:nvPr/>
        </p:nvSpPr>
        <p:spPr>
          <a:xfrm>
            <a:off x="6381844" y="4365072"/>
            <a:ext cx="1080000" cy="2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업데이트</a:t>
            </a:r>
            <a:endParaRPr lang="ko-KR" altLang="en-US" sz="1000" dirty="0"/>
          </a:p>
        </p:txBody>
      </p:sp>
      <p:sp>
        <p:nvSpPr>
          <p:cNvPr id="110" name="직사각형 109"/>
          <p:cNvSpPr/>
          <p:nvPr/>
        </p:nvSpPr>
        <p:spPr>
          <a:xfrm>
            <a:off x="6381844" y="4653104"/>
            <a:ext cx="1080000" cy="2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고객 센터</a:t>
            </a:r>
            <a:endParaRPr lang="ko-KR" altLang="en-US" sz="1000" dirty="0"/>
          </a:p>
        </p:txBody>
      </p:sp>
      <p:sp>
        <p:nvSpPr>
          <p:cNvPr id="111" name="직사각형 110"/>
          <p:cNvSpPr/>
          <p:nvPr/>
        </p:nvSpPr>
        <p:spPr>
          <a:xfrm>
            <a:off x="6381844" y="4941136"/>
            <a:ext cx="1080000" cy="2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약관</a:t>
            </a:r>
            <a:endParaRPr lang="ko-KR" altLang="en-US" sz="1000" dirty="0"/>
          </a:p>
        </p:txBody>
      </p:sp>
      <p:sp>
        <p:nvSpPr>
          <p:cNvPr id="114" name="직사각형 113"/>
          <p:cNvSpPr/>
          <p:nvPr/>
        </p:nvSpPr>
        <p:spPr>
          <a:xfrm>
            <a:off x="7680043" y="4077072"/>
            <a:ext cx="1080000" cy="2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내 정보 변경</a:t>
            </a:r>
            <a:endParaRPr lang="ko-KR" altLang="en-US" sz="1000" dirty="0"/>
          </a:p>
        </p:txBody>
      </p:sp>
      <p:sp>
        <p:nvSpPr>
          <p:cNvPr id="115" name="직사각형 114"/>
          <p:cNvSpPr/>
          <p:nvPr/>
        </p:nvSpPr>
        <p:spPr>
          <a:xfrm>
            <a:off x="7679030" y="4365072"/>
            <a:ext cx="1080000" cy="2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회원 탈퇴</a:t>
            </a:r>
            <a:endParaRPr lang="ko-KR" altLang="en-US" sz="1000" dirty="0"/>
          </a:p>
        </p:txBody>
      </p:sp>
      <p:sp>
        <p:nvSpPr>
          <p:cNvPr id="119" name="직사각형 118"/>
          <p:cNvSpPr/>
          <p:nvPr/>
        </p:nvSpPr>
        <p:spPr>
          <a:xfrm>
            <a:off x="7680043" y="5301272"/>
            <a:ext cx="1080000" cy="2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서비스 안내</a:t>
            </a:r>
            <a:endParaRPr lang="ko-KR" altLang="en-US" sz="1000" dirty="0"/>
          </a:p>
        </p:txBody>
      </p:sp>
      <p:sp>
        <p:nvSpPr>
          <p:cNvPr id="120" name="직사각형 119"/>
          <p:cNvSpPr/>
          <p:nvPr/>
        </p:nvSpPr>
        <p:spPr>
          <a:xfrm>
            <a:off x="7679030" y="5589272"/>
            <a:ext cx="1080000" cy="2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공지사항</a:t>
            </a:r>
            <a:endParaRPr lang="ko-KR" altLang="en-US" sz="1000" dirty="0"/>
          </a:p>
        </p:txBody>
      </p:sp>
      <p:sp>
        <p:nvSpPr>
          <p:cNvPr id="121" name="직사각형 120"/>
          <p:cNvSpPr/>
          <p:nvPr/>
        </p:nvSpPr>
        <p:spPr>
          <a:xfrm>
            <a:off x="7679030" y="5877304"/>
            <a:ext cx="1080000" cy="2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자주하는 질문</a:t>
            </a:r>
            <a:endParaRPr lang="ko-KR" altLang="en-US" sz="1000" dirty="0"/>
          </a:p>
        </p:txBody>
      </p:sp>
      <p:sp>
        <p:nvSpPr>
          <p:cNvPr id="122" name="직사각형 121"/>
          <p:cNvSpPr/>
          <p:nvPr/>
        </p:nvSpPr>
        <p:spPr>
          <a:xfrm>
            <a:off x="7679030" y="6165336"/>
            <a:ext cx="1080000" cy="2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1:1 </a:t>
            </a:r>
            <a:r>
              <a:rPr lang="ko-KR" altLang="en-US" sz="1000" dirty="0" smtClean="0"/>
              <a:t>문의</a:t>
            </a:r>
            <a:endParaRPr lang="ko-KR" altLang="en-US" sz="1000" dirty="0"/>
          </a:p>
        </p:txBody>
      </p:sp>
      <p:sp>
        <p:nvSpPr>
          <p:cNvPr id="124" name="직사각형 123"/>
          <p:cNvSpPr/>
          <p:nvPr/>
        </p:nvSpPr>
        <p:spPr>
          <a:xfrm>
            <a:off x="7681403" y="3789072"/>
            <a:ext cx="1078987" cy="28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내 정보</a:t>
            </a:r>
            <a:endParaRPr lang="ko-KR" altLang="en-US" sz="1000" dirty="0"/>
          </a:p>
        </p:txBody>
      </p:sp>
      <p:sp>
        <p:nvSpPr>
          <p:cNvPr id="125" name="직사각형 124"/>
          <p:cNvSpPr/>
          <p:nvPr/>
        </p:nvSpPr>
        <p:spPr>
          <a:xfrm>
            <a:off x="7679030" y="5013272"/>
            <a:ext cx="1081360" cy="28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고객 센터</a:t>
            </a:r>
            <a:endParaRPr lang="ko-KR" altLang="en-US" sz="1000" dirty="0"/>
          </a:p>
        </p:txBody>
      </p:sp>
      <p:sp>
        <p:nvSpPr>
          <p:cNvPr id="126" name="직사각형 125"/>
          <p:cNvSpPr/>
          <p:nvPr/>
        </p:nvSpPr>
        <p:spPr>
          <a:xfrm>
            <a:off x="5220072" y="2255307"/>
            <a:ext cx="1080000" cy="43204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/>
              <a:t>메인 메뉴</a:t>
            </a:r>
            <a:endParaRPr lang="ko-KR" altLang="en-US" sz="1000" b="1" dirty="0"/>
          </a:p>
        </p:txBody>
      </p:sp>
      <p:cxnSp>
        <p:nvCxnSpPr>
          <p:cNvPr id="128" name="직선 연결선 127"/>
          <p:cNvCxnSpPr>
            <a:stCxn id="2" idx="2"/>
            <a:endCxn id="126" idx="0"/>
          </p:cNvCxnSpPr>
          <p:nvPr/>
        </p:nvCxnSpPr>
        <p:spPr>
          <a:xfrm>
            <a:off x="5760072" y="1679307"/>
            <a:ext cx="0" cy="576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/>
          <p:cNvCxnSpPr>
            <a:stCxn id="126" idx="2"/>
            <a:endCxn id="10" idx="0"/>
          </p:cNvCxnSpPr>
          <p:nvPr/>
        </p:nvCxnSpPr>
        <p:spPr>
          <a:xfrm>
            <a:off x="5760072" y="2687355"/>
            <a:ext cx="92" cy="957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꺾인 연결선 135"/>
          <p:cNvCxnSpPr>
            <a:stCxn id="7" idx="0"/>
            <a:endCxn id="126" idx="2"/>
          </p:cNvCxnSpPr>
          <p:nvPr/>
        </p:nvCxnSpPr>
        <p:spPr>
          <a:xfrm rot="5400000" flipH="1" flipV="1">
            <a:off x="2971958" y="856910"/>
            <a:ext cx="957669" cy="4618560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꺾인 연결선 137"/>
          <p:cNvCxnSpPr>
            <a:stCxn id="8" idx="0"/>
            <a:endCxn id="126" idx="2"/>
          </p:cNvCxnSpPr>
          <p:nvPr/>
        </p:nvCxnSpPr>
        <p:spPr>
          <a:xfrm rot="5400000" flipH="1" flipV="1">
            <a:off x="3553538" y="1438491"/>
            <a:ext cx="957669" cy="3455399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꺾인 연결선 139"/>
          <p:cNvCxnSpPr>
            <a:stCxn id="9" idx="0"/>
            <a:endCxn id="126" idx="2"/>
          </p:cNvCxnSpPr>
          <p:nvPr/>
        </p:nvCxnSpPr>
        <p:spPr>
          <a:xfrm rot="5400000" flipH="1" flipV="1">
            <a:off x="4129602" y="2014555"/>
            <a:ext cx="957669" cy="2303271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꺾인 연결선 141"/>
          <p:cNvCxnSpPr>
            <a:stCxn id="11" idx="0"/>
            <a:endCxn id="126" idx="2"/>
          </p:cNvCxnSpPr>
          <p:nvPr/>
        </p:nvCxnSpPr>
        <p:spPr>
          <a:xfrm rot="5400000" flipH="1" flipV="1">
            <a:off x="4705666" y="2590619"/>
            <a:ext cx="957669" cy="1151143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꺾인 연결선 143"/>
          <p:cNvCxnSpPr>
            <a:stCxn id="107" idx="0"/>
            <a:endCxn id="126" idx="2"/>
          </p:cNvCxnSpPr>
          <p:nvPr/>
        </p:nvCxnSpPr>
        <p:spPr>
          <a:xfrm rot="16200000" flipV="1">
            <a:off x="5862124" y="2585304"/>
            <a:ext cx="957669" cy="1161772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직사각형 146"/>
          <p:cNvSpPr/>
          <p:nvPr/>
        </p:nvSpPr>
        <p:spPr>
          <a:xfrm>
            <a:off x="7679030" y="4653072"/>
            <a:ext cx="1080000" cy="28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주소 변경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215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295020" y="3068960"/>
            <a:ext cx="23567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감사합니다</a:t>
            </a:r>
            <a:endParaRPr lang="ko-KR" altLang="en-US" sz="3600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336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110248"/>
              </p:ext>
            </p:extLst>
          </p:nvPr>
        </p:nvGraphicFramePr>
        <p:xfrm>
          <a:off x="107504" y="116632"/>
          <a:ext cx="8928992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92053"/>
                <a:gridCol w="1211792"/>
                <a:gridCol w="1084235"/>
                <a:gridCol w="1020456"/>
                <a:gridCol w="1020456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 dirty="0" smtClean="0"/>
                        <a:t>서비스 </a:t>
                      </a:r>
                      <a:r>
                        <a:rPr lang="en-US" altLang="ko-KR" sz="1200" b="1" dirty="0" smtClean="0"/>
                        <a:t>Front</a:t>
                      </a:r>
                      <a:r>
                        <a:rPr lang="ko-KR" altLang="en-US" sz="1200" b="1" dirty="0" smtClean="0"/>
                        <a:t> </a:t>
                      </a:r>
                      <a:r>
                        <a:rPr lang="ko-KR" altLang="en-US" sz="1200" b="1" dirty="0" err="1" smtClean="0"/>
                        <a:t>플로우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버전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1.0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페이지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6</a:t>
                      </a:r>
                      <a:endParaRPr lang="ko-KR" altLang="en-US" sz="1200" dirty="0"/>
                    </a:p>
                  </a:txBody>
                  <a:tcPr/>
                </a:tc>
              </a:tr>
              <a:tr h="180020"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/>
                        <a:t>사용자 서비스 </a:t>
                      </a:r>
                      <a:r>
                        <a:rPr lang="en-US" altLang="ko-KR" sz="1200" b="0" dirty="0" smtClean="0"/>
                        <a:t>Front </a:t>
                      </a:r>
                      <a:r>
                        <a:rPr lang="ko-KR" altLang="en-US" sz="1200" b="0" dirty="0" err="1" smtClean="0"/>
                        <a:t>플로우</a:t>
                      </a:r>
                      <a:r>
                        <a:rPr lang="en-US" altLang="ko-KR" sz="1200" b="0" dirty="0" smtClean="0"/>
                        <a:t>(</a:t>
                      </a:r>
                      <a:r>
                        <a:rPr lang="ko-KR" altLang="en-US" sz="1200" b="0" dirty="0" smtClean="0"/>
                        <a:t>상세 프로세스 별도 작성</a:t>
                      </a:r>
                      <a:r>
                        <a:rPr lang="en-US" altLang="ko-KR" sz="1200" b="0" dirty="0" smtClean="0"/>
                        <a:t>)</a:t>
                      </a:r>
                      <a:endParaRPr lang="ko-KR" alt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1" name="직사각형 50"/>
          <p:cNvSpPr/>
          <p:nvPr/>
        </p:nvSpPr>
        <p:spPr>
          <a:xfrm>
            <a:off x="4572000" y="1556792"/>
            <a:ext cx="1080000" cy="216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일반 회원</a:t>
            </a:r>
            <a:endParaRPr lang="ko-KR" altLang="en-US" sz="1000" dirty="0"/>
          </a:p>
        </p:txBody>
      </p:sp>
      <p:sp>
        <p:nvSpPr>
          <p:cNvPr id="56" name="직사각형 55"/>
          <p:cNvSpPr/>
          <p:nvPr/>
        </p:nvSpPr>
        <p:spPr>
          <a:xfrm>
            <a:off x="4572000" y="1811050"/>
            <a:ext cx="1080000" cy="216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/>
              <a:t>SNS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회원</a:t>
            </a:r>
            <a:endParaRPr lang="ko-KR" altLang="en-US" sz="1000" dirty="0"/>
          </a:p>
        </p:txBody>
      </p:sp>
      <p:sp>
        <p:nvSpPr>
          <p:cNvPr id="60" name="직사각형 59"/>
          <p:cNvSpPr/>
          <p:nvPr/>
        </p:nvSpPr>
        <p:spPr>
          <a:xfrm>
            <a:off x="4572000" y="2321870"/>
            <a:ext cx="1080000" cy="216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결제 </a:t>
            </a:r>
            <a:endParaRPr lang="ko-KR" altLang="en-US" sz="1000" dirty="0"/>
          </a:p>
        </p:txBody>
      </p:sp>
      <p:sp>
        <p:nvSpPr>
          <p:cNvPr id="141" name="직사각형 140"/>
          <p:cNvSpPr/>
          <p:nvPr/>
        </p:nvSpPr>
        <p:spPr>
          <a:xfrm>
            <a:off x="1691680" y="1090970"/>
            <a:ext cx="1080000" cy="216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로그인 분기</a:t>
            </a:r>
            <a:endParaRPr lang="ko-KR" altLang="en-US" sz="1000" dirty="0"/>
          </a:p>
        </p:txBody>
      </p:sp>
      <p:sp>
        <p:nvSpPr>
          <p:cNvPr id="143" name="직사각형 142"/>
          <p:cNvSpPr/>
          <p:nvPr/>
        </p:nvSpPr>
        <p:spPr>
          <a:xfrm>
            <a:off x="1691680" y="1556792"/>
            <a:ext cx="1080000" cy="216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가입 분기</a:t>
            </a:r>
            <a:endParaRPr lang="ko-KR" altLang="en-US" sz="1000" dirty="0"/>
          </a:p>
        </p:txBody>
      </p:sp>
      <p:sp>
        <p:nvSpPr>
          <p:cNvPr id="146" name="직사각형 145"/>
          <p:cNvSpPr/>
          <p:nvPr/>
        </p:nvSpPr>
        <p:spPr>
          <a:xfrm>
            <a:off x="1691680" y="2321870"/>
            <a:ext cx="1080000" cy="216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업체 목록</a:t>
            </a:r>
            <a:endParaRPr lang="ko-KR" altLang="en-US" sz="1000" dirty="0"/>
          </a:p>
        </p:txBody>
      </p:sp>
      <p:sp>
        <p:nvSpPr>
          <p:cNvPr id="147" name="직사각형 146"/>
          <p:cNvSpPr/>
          <p:nvPr/>
        </p:nvSpPr>
        <p:spPr>
          <a:xfrm>
            <a:off x="1691680" y="2670710"/>
            <a:ext cx="1080000" cy="216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내역 목록</a:t>
            </a:r>
            <a:endParaRPr lang="ko-KR" altLang="en-US" sz="1000" dirty="0"/>
          </a:p>
        </p:txBody>
      </p:sp>
      <p:sp>
        <p:nvSpPr>
          <p:cNvPr id="149" name="직사각형 148"/>
          <p:cNvSpPr/>
          <p:nvPr/>
        </p:nvSpPr>
        <p:spPr>
          <a:xfrm>
            <a:off x="3131840" y="4596562"/>
            <a:ext cx="1080000" cy="216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내 정보 변경</a:t>
            </a:r>
            <a:endParaRPr lang="ko-KR" altLang="en-US" sz="1000" dirty="0"/>
          </a:p>
        </p:txBody>
      </p:sp>
      <p:sp>
        <p:nvSpPr>
          <p:cNvPr id="153" name="직사각형 152"/>
          <p:cNvSpPr/>
          <p:nvPr/>
        </p:nvSpPr>
        <p:spPr>
          <a:xfrm>
            <a:off x="3131840" y="5344774"/>
            <a:ext cx="1080000" cy="216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이</a:t>
            </a:r>
            <a:r>
              <a:rPr lang="ko-KR" altLang="en-US" sz="1000" dirty="0"/>
              <a:t>용</a:t>
            </a:r>
            <a:r>
              <a:rPr lang="ko-KR" altLang="en-US" sz="1000" dirty="0" smtClean="0"/>
              <a:t> 가이드</a:t>
            </a:r>
            <a:endParaRPr lang="ko-KR" altLang="en-US" sz="1000" dirty="0"/>
          </a:p>
        </p:txBody>
      </p:sp>
      <p:sp>
        <p:nvSpPr>
          <p:cNvPr id="154" name="직사각형 153"/>
          <p:cNvSpPr/>
          <p:nvPr/>
        </p:nvSpPr>
        <p:spPr>
          <a:xfrm>
            <a:off x="3131840" y="5599032"/>
            <a:ext cx="1080000" cy="216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1:1</a:t>
            </a:r>
            <a:r>
              <a:rPr lang="ko-KR" altLang="en-US" sz="1000" dirty="0" smtClean="0"/>
              <a:t>문의</a:t>
            </a:r>
            <a:endParaRPr lang="ko-KR" altLang="en-US" sz="1000" dirty="0"/>
          </a:p>
        </p:txBody>
      </p:sp>
      <p:sp>
        <p:nvSpPr>
          <p:cNvPr id="155" name="직사각형 154"/>
          <p:cNvSpPr/>
          <p:nvPr/>
        </p:nvSpPr>
        <p:spPr>
          <a:xfrm>
            <a:off x="3131840" y="5853290"/>
            <a:ext cx="1080000" cy="216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공지사항</a:t>
            </a:r>
            <a:endParaRPr lang="ko-KR" altLang="en-US" sz="1000" dirty="0"/>
          </a:p>
        </p:txBody>
      </p:sp>
      <p:sp>
        <p:nvSpPr>
          <p:cNvPr id="157" name="직사각형 156"/>
          <p:cNvSpPr/>
          <p:nvPr/>
        </p:nvSpPr>
        <p:spPr>
          <a:xfrm>
            <a:off x="3131840" y="6113262"/>
            <a:ext cx="1080000" cy="216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자주하는 질문</a:t>
            </a:r>
            <a:endParaRPr lang="ko-KR" altLang="en-US" sz="1000" dirty="0"/>
          </a:p>
        </p:txBody>
      </p:sp>
      <p:sp>
        <p:nvSpPr>
          <p:cNvPr id="160" name="직사각형 159"/>
          <p:cNvSpPr/>
          <p:nvPr/>
        </p:nvSpPr>
        <p:spPr>
          <a:xfrm>
            <a:off x="1691680" y="4845686"/>
            <a:ext cx="1080000" cy="216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약관</a:t>
            </a:r>
            <a:endParaRPr lang="ko-KR" altLang="en-US" sz="1000" dirty="0"/>
          </a:p>
        </p:txBody>
      </p:sp>
      <p:sp>
        <p:nvSpPr>
          <p:cNvPr id="161" name="직사각형 160"/>
          <p:cNvSpPr/>
          <p:nvPr/>
        </p:nvSpPr>
        <p:spPr>
          <a:xfrm>
            <a:off x="1691680" y="5099951"/>
            <a:ext cx="1080000" cy="216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업데이트</a:t>
            </a:r>
            <a:endParaRPr lang="ko-KR" altLang="en-US" sz="1000" dirty="0"/>
          </a:p>
        </p:txBody>
      </p:sp>
      <p:sp>
        <p:nvSpPr>
          <p:cNvPr id="165" name="직사각형 164"/>
          <p:cNvSpPr/>
          <p:nvPr/>
        </p:nvSpPr>
        <p:spPr>
          <a:xfrm>
            <a:off x="3131840" y="1090970"/>
            <a:ext cx="1080000" cy="216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일반 로그인</a:t>
            </a:r>
            <a:endParaRPr lang="ko-KR" altLang="en-US" sz="1000" dirty="0"/>
          </a:p>
        </p:txBody>
      </p:sp>
      <p:sp>
        <p:nvSpPr>
          <p:cNvPr id="166" name="직사각형 165"/>
          <p:cNvSpPr/>
          <p:nvPr/>
        </p:nvSpPr>
        <p:spPr>
          <a:xfrm>
            <a:off x="3131840" y="1345228"/>
            <a:ext cx="1080000" cy="216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/>
              <a:t>SNS</a:t>
            </a:r>
            <a:r>
              <a:rPr lang="ko-KR" altLang="en-US" sz="1000" dirty="0"/>
              <a:t> </a:t>
            </a:r>
            <a:r>
              <a:rPr lang="ko-KR" altLang="en-US" sz="1000" dirty="0" smtClean="0"/>
              <a:t>로그인</a:t>
            </a:r>
            <a:endParaRPr lang="ko-KR" altLang="en-US" sz="1000" dirty="0"/>
          </a:p>
        </p:txBody>
      </p:sp>
      <p:sp>
        <p:nvSpPr>
          <p:cNvPr id="170" name="직사각형 169"/>
          <p:cNvSpPr/>
          <p:nvPr/>
        </p:nvSpPr>
        <p:spPr>
          <a:xfrm>
            <a:off x="3131840" y="2321870"/>
            <a:ext cx="1080000" cy="216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결</a:t>
            </a:r>
            <a:r>
              <a:rPr lang="ko-KR" altLang="en-US" sz="1000" dirty="0"/>
              <a:t>제</a:t>
            </a:r>
            <a:r>
              <a:rPr lang="ko-KR" altLang="en-US" sz="1000" dirty="0" smtClean="0"/>
              <a:t> 정보 입력</a:t>
            </a:r>
            <a:endParaRPr lang="ko-KR" altLang="en-US" sz="1000" dirty="0"/>
          </a:p>
        </p:txBody>
      </p:sp>
      <p:sp>
        <p:nvSpPr>
          <p:cNvPr id="171" name="직사각형 170"/>
          <p:cNvSpPr/>
          <p:nvPr/>
        </p:nvSpPr>
        <p:spPr>
          <a:xfrm>
            <a:off x="3131840" y="2670710"/>
            <a:ext cx="1080000" cy="216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후기 작성</a:t>
            </a:r>
            <a:endParaRPr lang="ko-KR" altLang="en-US" sz="1000" dirty="0"/>
          </a:p>
        </p:txBody>
      </p:sp>
      <p:sp>
        <p:nvSpPr>
          <p:cNvPr id="172" name="직사각형 171"/>
          <p:cNvSpPr/>
          <p:nvPr/>
        </p:nvSpPr>
        <p:spPr>
          <a:xfrm>
            <a:off x="3131840" y="2924968"/>
            <a:ext cx="1080000" cy="216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예약 취소</a:t>
            </a:r>
            <a:endParaRPr lang="ko-KR" altLang="en-US" sz="1000" dirty="0"/>
          </a:p>
        </p:txBody>
      </p:sp>
      <p:sp>
        <p:nvSpPr>
          <p:cNvPr id="173" name="직사각형 172"/>
          <p:cNvSpPr/>
          <p:nvPr/>
        </p:nvSpPr>
        <p:spPr>
          <a:xfrm>
            <a:off x="4572000" y="4596562"/>
            <a:ext cx="1080000" cy="216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/>
              <a:t>비밀번호</a:t>
            </a:r>
            <a:r>
              <a:rPr lang="ko-KR" altLang="en-US" sz="900" dirty="0" smtClean="0"/>
              <a:t> 재설정</a:t>
            </a:r>
            <a:endParaRPr lang="ko-KR" altLang="en-US" sz="900" dirty="0"/>
          </a:p>
        </p:txBody>
      </p:sp>
      <p:sp>
        <p:nvSpPr>
          <p:cNvPr id="174" name="직사각형 173"/>
          <p:cNvSpPr/>
          <p:nvPr/>
        </p:nvSpPr>
        <p:spPr>
          <a:xfrm>
            <a:off x="4572000" y="4294389"/>
            <a:ext cx="1080000" cy="216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회원 탈퇴</a:t>
            </a:r>
            <a:endParaRPr lang="ko-KR" altLang="en-US" sz="1000" dirty="0"/>
          </a:p>
        </p:txBody>
      </p:sp>
      <p:sp>
        <p:nvSpPr>
          <p:cNvPr id="178" name="직사각형 177"/>
          <p:cNvSpPr/>
          <p:nvPr/>
        </p:nvSpPr>
        <p:spPr>
          <a:xfrm>
            <a:off x="4572000" y="5599032"/>
            <a:ext cx="1080000" cy="216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1:1</a:t>
            </a:r>
            <a:r>
              <a:rPr lang="ko-KR" altLang="en-US" sz="1000" dirty="0" smtClean="0"/>
              <a:t>문의 등록</a:t>
            </a:r>
            <a:endParaRPr lang="ko-KR" altLang="en-US" sz="1000" dirty="0"/>
          </a:p>
        </p:txBody>
      </p:sp>
      <p:sp>
        <p:nvSpPr>
          <p:cNvPr id="179" name="직사각형 178"/>
          <p:cNvSpPr/>
          <p:nvPr/>
        </p:nvSpPr>
        <p:spPr>
          <a:xfrm>
            <a:off x="4572000" y="5853290"/>
            <a:ext cx="1080000" cy="216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공지 리스트</a:t>
            </a:r>
            <a:endParaRPr lang="ko-KR" altLang="en-US" sz="1000" dirty="0"/>
          </a:p>
        </p:txBody>
      </p:sp>
      <p:sp>
        <p:nvSpPr>
          <p:cNvPr id="181" name="직사각형 180"/>
          <p:cNvSpPr/>
          <p:nvPr/>
        </p:nvSpPr>
        <p:spPr>
          <a:xfrm>
            <a:off x="4572000" y="6113262"/>
            <a:ext cx="1080000" cy="216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질의응답</a:t>
            </a:r>
            <a:r>
              <a:rPr lang="ko-KR" altLang="en-US" sz="1000" dirty="0" smtClean="0"/>
              <a:t> 목록</a:t>
            </a:r>
            <a:endParaRPr lang="ko-KR" altLang="en-US" sz="1000" dirty="0"/>
          </a:p>
        </p:txBody>
      </p:sp>
      <p:sp>
        <p:nvSpPr>
          <p:cNvPr id="182" name="직사각형 181"/>
          <p:cNvSpPr/>
          <p:nvPr/>
        </p:nvSpPr>
        <p:spPr>
          <a:xfrm>
            <a:off x="4572000" y="6367520"/>
            <a:ext cx="1080000" cy="216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질문 등록</a:t>
            </a:r>
            <a:endParaRPr lang="ko-KR" altLang="en-US" sz="1000" dirty="0"/>
          </a:p>
        </p:txBody>
      </p:sp>
      <p:sp>
        <p:nvSpPr>
          <p:cNvPr id="184" name="직사각형 183"/>
          <p:cNvSpPr/>
          <p:nvPr/>
        </p:nvSpPr>
        <p:spPr>
          <a:xfrm>
            <a:off x="3131840" y="4845686"/>
            <a:ext cx="1080000" cy="216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약관 화면</a:t>
            </a:r>
            <a:endParaRPr lang="ko-KR" altLang="en-US" sz="1000" dirty="0"/>
          </a:p>
        </p:txBody>
      </p:sp>
      <p:sp>
        <p:nvSpPr>
          <p:cNvPr id="185" name="직사각형 184"/>
          <p:cNvSpPr/>
          <p:nvPr/>
        </p:nvSpPr>
        <p:spPr>
          <a:xfrm>
            <a:off x="3131840" y="5099951"/>
            <a:ext cx="1080000" cy="216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업데이트 화면</a:t>
            </a:r>
            <a:endParaRPr lang="ko-KR" altLang="en-US" sz="1000" dirty="0"/>
          </a:p>
        </p:txBody>
      </p:sp>
      <p:sp>
        <p:nvSpPr>
          <p:cNvPr id="187" name="직사각형 186"/>
          <p:cNvSpPr/>
          <p:nvPr/>
        </p:nvSpPr>
        <p:spPr>
          <a:xfrm>
            <a:off x="111546" y="764704"/>
            <a:ext cx="1440000" cy="5976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8" name="직사각형 187"/>
          <p:cNvSpPr/>
          <p:nvPr/>
        </p:nvSpPr>
        <p:spPr>
          <a:xfrm>
            <a:off x="291546" y="836712"/>
            <a:ext cx="1080000" cy="216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홈</a:t>
            </a:r>
            <a:endParaRPr lang="ko-KR" altLang="en-US" sz="1000" dirty="0"/>
          </a:p>
        </p:txBody>
      </p:sp>
      <p:sp>
        <p:nvSpPr>
          <p:cNvPr id="189" name="직사각형 188"/>
          <p:cNvSpPr/>
          <p:nvPr/>
        </p:nvSpPr>
        <p:spPr>
          <a:xfrm>
            <a:off x="291546" y="1090970"/>
            <a:ext cx="1080000" cy="216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로그인</a:t>
            </a:r>
            <a:endParaRPr lang="ko-KR" altLang="en-US" sz="1000" dirty="0"/>
          </a:p>
        </p:txBody>
      </p:sp>
      <p:sp>
        <p:nvSpPr>
          <p:cNvPr id="191" name="직사각형 190"/>
          <p:cNvSpPr/>
          <p:nvPr/>
        </p:nvSpPr>
        <p:spPr>
          <a:xfrm>
            <a:off x="291546" y="1556792"/>
            <a:ext cx="1080000" cy="216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회원 가입</a:t>
            </a:r>
            <a:endParaRPr lang="ko-KR" altLang="en-US" sz="1000" dirty="0"/>
          </a:p>
        </p:txBody>
      </p:sp>
      <p:sp>
        <p:nvSpPr>
          <p:cNvPr id="194" name="직사각형 193"/>
          <p:cNvSpPr/>
          <p:nvPr/>
        </p:nvSpPr>
        <p:spPr>
          <a:xfrm>
            <a:off x="291546" y="2321870"/>
            <a:ext cx="1080000" cy="216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홈클리닝</a:t>
            </a:r>
            <a:r>
              <a:rPr lang="ko-KR" altLang="en-US" sz="1000" dirty="0" smtClean="0"/>
              <a:t> 예약</a:t>
            </a:r>
            <a:endParaRPr lang="ko-KR" altLang="en-US" sz="1000" dirty="0"/>
          </a:p>
        </p:txBody>
      </p:sp>
      <p:sp>
        <p:nvSpPr>
          <p:cNvPr id="195" name="직사각형 194"/>
          <p:cNvSpPr/>
          <p:nvPr/>
        </p:nvSpPr>
        <p:spPr>
          <a:xfrm>
            <a:off x="291546" y="2670710"/>
            <a:ext cx="1080000" cy="216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/>
              <a:t>홈클리닝</a:t>
            </a:r>
            <a:r>
              <a:rPr lang="ko-KR" altLang="en-US" sz="1000" dirty="0" smtClean="0"/>
              <a:t> 내역</a:t>
            </a:r>
            <a:endParaRPr lang="ko-KR" altLang="en-US" sz="1000" dirty="0"/>
          </a:p>
        </p:txBody>
      </p:sp>
      <p:sp>
        <p:nvSpPr>
          <p:cNvPr id="197" name="직사각형 196"/>
          <p:cNvSpPr/>
          <p:nvPr/>
        </p:nvSpPr>
        <p:spPr>
          <a:xfrm>
            <a:off x="1693096" y="4596562"/>
            <a:ext cx="1080000" cy="216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내 정보</a:t>
            </a:r>
            <a:endParaRPr lang="ko-KR" altLang="en-US" sz="1000" dirty="0"/>
          </a:p>
        </p:txBody>
      </p:sp>
      <p:sp>
        <p:nvSpPr>
          <p:cNvPr id="201" name="직사각형 200"/>
          <p:cNvSpPr/>
          <p:nvPr/>
        </p:nvSpPr>
        <p:spPr>
          <a:xfrm>
            <a:off x="1691681" y="5344774"/>
            <a:ext cx="1080000" cy="216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고객 센터</a:t>
            </a:r>
            <a:endParaRPr lang="ko-KR" altLang="en-US" sz="1000" dirty="0"/>
          </a:p>
        </p:txBody>
      </p:sp>
      <p:sp>
        <p:nvSpPr>
          <p:cNvPr id="207" name="직사각형 206"/>
          <p:cNvSpPr/>
          <p:nvPr/>
        </p:nvSpPr>
        <p:spPr>
          <a:xfrm>
            <a:off x="310234" y="4351296"/>
            <a:ext cx="1080000" cy="216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설정</a:t>
            </a:r>
            <a:endParaRPr lang="ko-KR" altLang="en-US" sz="1000" dirty="0"/>
          </a:p>
        </p:txBody>
      </p:sp>
      <p:sp>
        <p:nvSpPr>
          <p:cNvPr id="215" name="직사각형 214"/>
          <p:cNvSpPr/>
          <p:nvPr/>
        </p:nvSpPr>
        <p:spPr>
          <a:xfrm>
            <a:off x="5868264" y="1556792"/>
            <a:ext cx="1080000" cy="216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정보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약관 입력</a:t>
            </a:r>
            <a:endParaRPr lang="ko-KR" altLang="en-US" sz="1000" dirty="0"/>
          </a:p>
        </p:txBody>
      </p:sp>
      <p:sp>
        <p:nvSpPr>
          <p:cNvPr id="216" name="직사각형 215"/>
          <p:cNvSpPr/>
          <p:nvPr/>
        </p:nvSpPr>
        <p:spPr>
          <a:xfrm>
            <a:off x="5868264" y="1811050"/>
            <a:ext cx="1080000" cy="216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정보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약관 입력</a:t>
            </a:r>
            <a:endParaRPr lang="ko-KR" altLang="en-US" sz="1000" dirty="0"/>
          </a:p>
        </p:txBody>
      </p:sp>
      <p:sp>
        <p:nvSpPr>
          <p:cNvPr id="218" name="직사각형 217"/>
          <p:cNvSpPr/>
          <p:nvPr/>
        </p:nvSpPr>
        <p:spPr>
          <a:xfrm>
            <a:off x="5868264" y="2321870"/>
            <a:ext cx="1080000" cy="216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결제 완료</a:t>
            </a:r>
            <a:endParaRPr lang="ko-KR" altLang="en-US" sz="1000" dirty="0"/>
          </a:p>
        </p:txBody>
      </p:sp>
      <p:sp>
        <p:nvSpPr>
          <p:cNvPr id="239" name="직사각형 238"/>
          <p:cNvSpPr/>
          <p:nvPr/>
        </p:nvSpPr>
        <p:spPr>
          <a:xfrm>
            <a:off x="7272400" y="1556792"/>
            <a:ext cx="900000" cy="216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가입 완료</a:t>
            </a:r>
            <a:endParaRPr lang="ko-KR" altLang="en-US" sz="1000" dirty="0"/>
          </a:p>
        </p:txBody>
      </p:sp>
      <p:sp>
        <p:nvSpPr>
          <p:cNvPr id="258" name="직사각형 257"/>
          <p:cNvSpPr/>
          <p:nvPr/>
        </p:nvSpPr>
        <p:spPr>
          <a:xfrm>
            <a:off x="3131840" y="1988840"/>
            <a:ext cx="1080000" cy="216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상</a:t>
            </a:r>
            <a:r>
              <a:rPr lang="ko-KR" altLang="en-US" sz="1000" dirty="0"/>
              <a:t>품</a:t>
            </a:r>
            <a:r>
              <a:rPr lang="ko-KR" altLang="en-US" sz="1000" dirty="0" smtClean="0"/>
              <a:t> 정보</a:t>
            </a:r>
            <a:endParaRPr lang="ko-KR" altLang="en-US" sz="1000" dirty="0"/>
          </a:p>
        </p:txBody>
      </p:sp>
      <p:cxnSp>
        <p:nvCxnSpPr>
          <p:cNvPr id="6" name="직선 화살표 연결선 5"/>
          <p:cNvCxnSpPr>
            <a:stCxn id="189" idx="3"/>
            <a:endCxn id="141" idx="1"/>
          </p:cNvCxnSpPr>
          <p:nvPr/>
        </p:nvCxnSpPr>
        <p:spPr>
          <a:xfrm>
            <a:off x="1371546" y="1198970"/>
            <a:ext cx="32013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141" idx="3"/>
            <a:endCxn id="165" idx="1"/>
          </p:cNvCxnSpPr>
          <p:nvPr/>
        </p:nvCxnSpPr>
        <p:spPr>
          <a:xfrm>
            <a:off x="2771680" y="1198970"/>
            <a:ext cx="3601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141" idx="2"/>
            <a:endCxn id="166" idx="1"/>
          </p:cNvCxnSpPr>
          <p:nvPr/>
        </p:nvCxnSpPr>
        <p:spPr>
          <a:xfrm rot="16200000" flipH="1">
            <a:off x="2608631" y="930019"/>
            <a:ext cx="146258" cy="90016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91" idx="3"/>
            <a:endCxn id="143" idx="1"/>
          </p:cNvCxnSpPr>
          <p:nvPr/>
        </p:nvCxnSpPr>
        <p:spPr>
          <a:xfrm>
            <a:off x="1371546" y="1664792"/>
            <a:ext cx="32013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>
            <a:stCxn id="143" idx="3"/>
            <a:endCxn id="51" idx="1"/>
          </p:cNvCxnSpPr>
          <p:nvPr/>
        </p:nvCxnSpPr>
        <p:spPr>
          <a:xfrm>
            <a:off x="2771680" y="1664792"/>
            <a:ext cx="18003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stCxn id="51" idx="3"/>
            <a:endCxn id="215" idx="1"/>
          </p:cNvCxnSpPr>
          <p:nvPr/>
        </p:nvCxnSpPr>
        <p:spPr>
          <a:xfrm>
            <a:off x="5652000" y="1664792"/>
            <a:ext cx="2162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215" idx="3"/>
            <a:endCxn id="239" idx="1"/>
          </p:cNvCxnSpPr>
          <p:nvPr/>
        </p:nvCxnSpPr>
        <p:spPr>
          <a:xfrm>
            <a:off x="6948264" y="1664792"/>
            <a:ext cx="32413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>
            <a:stCxn id="56" idx="3"/>
            <a:endCxn id="216" idx="1"/>
          </p:cNvCxnSpPr>
          <p:nvPr/>
        </p:nvCxnSpPr>
        <p:spPr>
          <a:xfrm>
            <a:off x="5652000" y="1919050"/>
            <a:ext cx="2162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 33"/>
          <p:cNvCxnSpPr>
            <a:stCxn id="216" idx="3"/>
            <a:endCxn id="239" idx="2"/>
          </p:cNvCxnSpPr>
          <p:nvPr/>
        </p:nvCxnSpPr>
        <p:spPr>
          <a:xfrm flipV="1">
            <a:off x="6948264" y="1772792"/>
            <a:ext cx="774136" cy="14625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 35"/>
          <p:cNvCxnSpPr>
            <a:stCxn id="143" idx="2"/>
            <a:endCxn id="56" idx="1"/>
          </p:cNvCxnSpPr>
          <p:nvPr/>
        </p:nvCxnSpPr>
        <p:spPr>
          <a:xfrm rot="16200000" flipH="1">
            <a:off x="3328711" y="675761"/>
            <a:ext cx="146258" cy="234032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화살표 연결선 259"/>
          <p:cNvCxnSpPr>
            <a:stCxn id="194" idx="3"/>
            <a:endCxn id="146" idx="1"/>
          </p:cNvCxnSpPr>
          <p:nvPr/>
        </p:nvCxnSpPr>
        <p:spPr>
          <a:xfrm>
            <a:off x="1371546" y="2429870"/>
            <a:ext cx="32013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직선 화살표 연결선 261"/>
          <p:cNvCxnSpPr>
            <a:stCxn id="146" idx="3"/>
            <a:endCxn id="170" idx="1"/>
          </p:cNvCxnSpPr>
          <p:nvPr/>
        </p:nvCxnSpPr>
        <p:spPr>
          <a:xfrm>
            <a:off x="2771680" y="2429870"/>
            <a:ext cx="3601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직선 화살표 연결선 263"/>
          <p:cNvCxnSpPr>
            <a:stCxn id="170" idx="3"/>
            <a:endCxn id="60" idx="1"/>
          </p:cNvCxnSpPr>
          <p:nvPr/>
        </p:nvCxnSpPr>
        <p:spPr>
          <a:xfrm>
            <a:off x="4211840" y="2429870"/>
            <a:ext cx="3601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직선 화살표 연결선 265"/>
          <p:cNvCxnSpPr>
            <a:stCxn id="60" idx="3"/>
            <a:endCxn id="218" idx="1"/>
          </p:cNvCxnSpPr>
          <p:nvPr/>
        </p:nvCxnSpPr>
        <p:spPr>
          <a:xfrm>
            <a:off x="5652000" y="2429870"/>
            <a:ext cx="2162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꺾인 연결선 267"/>
          <p:cNvCxnSpPr>
            <a:stCxn id="146" idx="0"/>
            <a:endCxn id="258" idx="1"/>
          </p:cNvCxnSpPr>
          <p:nvPr/>
        </p:nvCxnSpPr>
        <p:spPr>
          <a:xfrm rot="5400000" flipH="1" flipV="1">
            <a:off x="2569245" y="1759275"/>
            <a:ext cx="225030" cy="90016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직선 화살표 연결선 269"/>
          <p:cNvCxnSpPr>
            <a:stCxn id="258" idx="2"/>
            <a:endCxn id="170" idx="0"/>
          </p:cNvCxnSpPr>
          <p:nvPr/>
        </p:nvCxnSpPr>
        <p:spPr>
          <a:xfrm>
            <a:off x="3671840" y="2204840"/>
            <a:ext cx="0" cy="1170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화살표 연결선 271"/>
          <p:cNvCxnSpPr>
            <a:stCxn id="195" idx="3"/>
            <a:endCxn id="147" idx="1"/>
          </p:cNvCxnSpPr>
          <p:nvPr/>
        </p:nvCxnSpPr>
        <p:spPr>
          <a:xfrm>
            <a:off x="1371546" y="2778710"/>
            <a:ext cx="32013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직선 화살표 연결선 273"/>
          <p:cNvCxnSpPr>
            <a:stCxn id="147" idx="3"/>
            <a:endCxn id="171" idx="1"/>
          </p:cNvCxnSpPr>
          <p:nvPr/>
        </p:nvCxnSpPr>
        <p:spPr>
          <a:xfrm>
            <a:off x="2771680" y="2778710"/>
            <a:ext cx="3601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꺾인 연결선 275"/>
          <p:cNvCxnSpPr>
            <a:stCxn id="147" idx="2"/>
            <a:endCxn id="172" idx="1"/>
          </p:cNvCxnSpPr>
          <p:nvPr/>
        </p:nvCxnSpPr>
        <p:spPr>
          <a:xfrm rot="16200000" flipH="1">
            <a:off x="2608631" y="2509759"/>
            <a:ext cx="146258" cy="90016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직선 화살표 연결선 279"/>
          <p:cNvCxnSpPr>
            <a:stCxn id="197" idx="3"/>
            <a:endCxn id="149" idx="1"/>
          </p:cNvCxnSpPr>
          <p:nvPr/>
        </p:nvCxnSpPr>
        <p:spPr>
          <a:xfrm>
            <a:off x="2773096" y="4704562"/>
            <a:ext cx="35874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직선 화살표 연결선 281"/>
          <p:cNvCxnSpPr>
            <a:stCxn id="149" idx="3"/>
            <a:endCxn id="173" idx="1"/>
          </p:cNvCxnSpPr>
          <p:nvPr/>
        </p:nvCxnSpPr>
        <p:spPr>
          <a:xfrm>
            <a:off x="4211840" y="4704562"/>
            <a:ext cx="3601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직선 화살표 연결선 289"/>
          <p:cNvCxnSpPr>
            <a:stCxn id="201" idx="3"/>
            <a:endCxn id="153" idx="1"/>
          </p:cNvCxnSpPr>
          <p:nvPr/>
        </p:nvCxnSpPr>
        <p:spPr>
          <a:xfrm>
            <a:off x="2771681" y="5452774"/>
            <a:ext cx="36015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꺾인 연결선 293"/>
          <p:cNvCxnSpPr>
            <a:stCxn id="201" idx="2"/>
            <a:endCxn id="154" idx="1"/>
          </p:cNvCxnSpPr>
          <p:nvPr/>
        </p:nvCxnSpPr>
        <p:spPr>
          <a:xfrm rot="16200000" flipH="1">
            <a:off x="2608631" y="5183823"/>
            <a:ext cx="146258" cy="90015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꺾인 연결선 295"/>
          <p:cNvCxnSpPr>
            <a:stCxn id="201" idx="2"/>
            <a:endCxn id="155" idx="1"/>
          </p:cNvCxnSpPr>
          <p:nvPr/>
        </p:nvCxnSpPr>
        <p:spPr>
          <a:xfrm rot="16200000" flipH="1">
            <a:off x="2481502" y="5310952"/>
            <a:ext cx="400516" cy="90015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직선 화살표 연결선 305"/>
          <p:cNvCxnSpPr>
            <a:stCxn id="157" idx="3"/>
            <a:endCxn id="181" idx="1"/>
          </p:cNvCxnSpPr>
          <p:nvPr/>
        </p:nvCxnSpPr>
        <p:spPr>
          <a:xfrm>
            <a:off x="4211840" y="6221262"/>
            <a:ext cx="3601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직선 화살표 연결선 309"/>
          <p:cNvCxnSpPr>
            <a:stCxn id="155" idx="3"/>
            <a:endCxn id="179" idx="1"/>
          </p:cNvCxnSpPr>
          <p:nvPr/>
        </p:nvCxnSpPr>
        <p:spPr>
          <a:xfrm>
            <a:off x="4211840" y="5961290"/>
            <a:ext cx="3601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직선 화살표 연결선 311"/>
          <p:cNvCxnSpPr>
            <a:stCxn id="154" idx="3"/>
            <a:endCxn id="178" idx="1"/>
          </p:cNvCxnSpPr>
          <p:nvPr/>
        </p:nvCxnSpPr>
        <p:spPr>
          <a:xfrm>
            <a:off x="4211840" y="5707032"/>
            <a:ext cx="3601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꺾인 연결선 313"/>
          <p:cNvCxnSpPr>
            <a:stCxn id="157" idx="2"/>
            <a:endCxn id="182" idx="1"/>
          </p:cNvCxnSpPr>
          <p:nvPr/>
        </p:nvCxnSpPr>
        <p:spPr>
          <a:xfrm rot="16200000" flipH="1">
            <a:off x="4048791" y="5952311"/>
            <a:ext cx="146258" cy="90016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직선 화살표 연결선 321"/>
          <p:cNvCxnSpPr>
            <a:stCxn id="160" idx="3"/>
            <a:endCxn id="184" idx="1"/>
          </p:cNvCxnSpPr>
          <p:nvPr/>
        </p:nvCxnSpPr>
        <p:spPr>
          <a:xfrm>
            <a:off x="2771680" y="4953686"/>
            <a:ext cx="3601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직선 화살표 연결선 323"/>
          <p:cNvCxnSpPr>
            <a:stCxn id="161" idx="3"/>
            <a:endCxn id="185" idx="1"/>
          </p:cNvCxnSpPr>
          <p:nvPr/>
        </p:nvCxnSpPr>
        <p:spPr>
          <a:xfrm>
            <a:off x="2771680" y="5207951"/>
            <a:ext cx="3601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꺾인 연결선 325"/>
          <p:cNvCxnSpPr>
            <a:stCxn id="207" idx="2"/>
            <a:endCxn id="160" idx="1"/>
          </p:cNvCxnSpPr>
          <p:nvPr/>
        </p:nvCxnSpPr>
        <p:spPr>
          <a:xfrm rot="16200000" flipH="1">
            <a:off x="1077762" y="4339768"/>
            <a:ext cx="386390" cy="84144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8" name="꺾인 연결선 327"/>
          <p:cNvCxnSpPr>
            <a:stCxn id="207" idx="2"/>
            <a:endCxn id="161" idx="1"/>
          </p:cNvCxnSpPr>
          <p:nvPr/>
        </p:nvCxnSpPr>
        <p:spPr>
          <a:xfrm rot="16200000" flipH="1">
            <a:off x="950630" y="4466900"/>
            <a:ext cx="640655" cy="84144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5" name="꺾인 연결선 354"/>
          <p:cNvCxnSpPr>
            <a:stCxn id="182" idx="3"/>
            <a:endCxn id="178" idx="3"/>
          </p:cNvCxnSpPr>
          <p:nvPr/>
        </p:nvCxnSpPr>
        <p:spPr>
          <a:xfrm flipV="1">
            <a:off x="5652000" y="5707032"/>
            <a:ext cx="12700" cy="768488"/>
          </a:xfrm>
          <a:prstGeom prst="bentConnector3">
            <a:avLst>
              <a:gd name="adj1" fmla="val 180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꺾인 연결선 384"/>
          <p:cNvCxnSpPr>
            <a:stCxn id="207" idx="2"/>
            <a:endCxn id="201" idx="1"/>
          </p:cNvCxnSpPr>
          <p:nvPr/>
        </p:nvCxnSpPr>
        <p:spPr>
          <a:xfrm rot="16200000" flipH="1">
            <a:off x="828218" y="4589311"/>
            <a:ext cx="885478" cy="84144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9" name="직사각형 388"/>
          <p:cNvSpPr/>
          <p:nvPr/>
        </p:nvSpPr>
        <p:spPr>
          <a:xfrm>
            <a:off x="291545" y="3140968"/>
            <a:ext cx="1080000" cy="216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즐겨 찾기</a:t>
            </a:r>
            <a:endParaRPr lang="ko-KR" altLang="en-US" sz="1000" dirty="0"/>
          </a:p>
        </p:txBody>
      </p:sp>
      <p:sp>
        <p:nvSpPr>
          <p:cNvPr id="390" name="직사각형 389"/>
          <p:cNvSpPr/>
          <p:nvPr/>
        </p:nvSpPr>
        <p:spPr>
          <a:xfrm>
            <a:off x="294185" y="3401745"/>
            <a:ext cx="1080000" cy="216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이벤트</a:t>
            </a:r>
            <a:endParaRPr lang="ko-KR" altLang="en-US" sz="1000" dirty="0"/>
          </a:p>
        </p:txBody>
      </p:sp>
      <p:sp>
        <p:nvSpPr>
          <p:cNvPr id="391" name="직사각형 390"/>
          <p:cNvSpPr/>
          <p:nvPr/>
        </p:nvSpPr>
        <p:spPr>
          <a:xfrm>
            <a:off x="291545" y="3670751"/>
            <a:ext cx="1080000" cy="216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쿠폰</a:t>
            </a:r>
            <a:endParaRPr lang="ko-KR" altLang="en-US" sz="1000" dirty="0"/>
          </a:p>
        </p:txBody>
      </p:sp>
      <p:sp>
        <p:nvSpPr>
          <p:cNvPr id="392" name="직사각형 391"/>
          <p:cNvSpPr/>
          <p:nvPr/>
        </p:nvSpPr>
        <p:spPr>
          <a:xfrm>
            <a:off x="1691681" y="3670751"/>
            <a:ext cx="1080000" cy="216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보유 쿠폰</a:t>
            </a:r>
            <a:endParaRPr lang="ko-KR" altLang="en-US" sz="1000" dirty="0"/>
          </a:p>
        </p:txBody>
      </p:sp>
      <p:sp>
        <p:nvSpPr>
          <p:cNvPr id="393" name="직사각형 392"/>
          <p:cNvSpPr/>
          <p:nvPr/>
        </p:nvSpPr>
        <p:spPr>
          <a:xfrm>
            <a:off x="1691681" y="3956589"/>
            <a:ext cx="1080000" cy="216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쿠폰 등록</a:t>
            </a:r>
            <a:endParaRPr lang="ko-KR" altLang="en-US" sz="1000" dirty="0"/>
          </a:p>
        </p:txBody>
      </p:sp>
      <p:cxnSp>
        <p:nvCxnSpPr>
          <p:cNvPr id="400" name="꺾인 연결선 399"/>
          <p:cNvCxnSpPr>
            <a:stCxn id="201" idx="2"/>
            <a:endCxn id="157" idx="1"/>
          </p:cNvCxnSpPr>
          <p:nvPr/>
        </p:nvCxnSpPr>
        <p:spPr>
          <a:xfrm rot="16200000" flipH="1">
            <a:off x="2351516" y="5440938"/>
            <a:ext cx="660488" cy="90015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꺾인 연결선 408"/>
          <p:cNvCxnSpPr>
            <a:stCxn id="149" idx="0"/>
            <a:endCxn id="174" idx="1"/>
          </p:cNvCxnSpPr>
          <p:nvPr/>
        </p:nvCxnSpPr>
        <p:spPr>
          <a:xfrm rot="5400000" flipH="1" flipV="1">
            <a:off x="4024834" y="4049396"/>
            <a:ext cx="194173" cy="90016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꺾인 연결선 410"/>
          <p:cNvCxnSpPr>
            <a:stCxn id="174" idx="3"/>
            <a:endCxn id="188" idx="3"/>
          </p:cNvCxnSpPr>
          <p:nvPr/>
        </p:nvCxnSpPr>
        <p:spPr>
          <a:xfrm flipH="1" flipV="1">
            <a:off x="1371546" y="944712"/>
            <a:ext cx="4280454" cy="3457677"/>
          </a:xfrm>
          <a:prstGeom prst="bentConnector3">
            <a:avLst>
              <a:gd name="adj1" fmla="val -7966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직선 화살표 연결선 414"/>
          <p:cNvCxnSpPr>
            <a:stCxn id="391" idx="3"/>
            <a:endCxn id="392" idx="1"/>
          </p:cNvCxnSpPr>
          <p:nvPr/>
        </p:nvCxnSpPr>
        <p:spPr>
          <a:xfrm>
            <a:off x="1371545" y="3778751"/>
            <a:ext cx="32013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꺾인 연결선 417"/>
          <p:cNvCxnSpPr>
            <a:stCxn id="391" idx="2"/>
            <a:endCxn id="393" idx="1"/>
          </p:cNvCxnSpPr>
          <p:nvPr/>
        </p:nvCxnSpPr>
        <p:spPr>
          <a:xfrm rot="16200000" flipH="1">
            <a:off x="1172694" y="3545602"/>
            <a:ext cx="177838" cy="86013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" name="직사각형 418"/>
          <p:cNvSpPr/>
          <p:nvPr/>
        </p:nvSpPr>
        <p:spPr>
          <a:xfrm>
            <a:off x="1691680" y="3140968"/>
            <a:ext cx="1080000" cy="216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업체 목록</a:t>
            </a:r>
            <a:endParaRPr lang="ko-KR" altLang="en-US" sz="1000" dirty="0"/>
          </a:p>
        </p:txBody>
      </p:sp>
      <p:sp>
        <p:nvSpPr>
          <p:cNvPr id="420" name="직사각형 419"/>
          <p:cNvSpPr/>
          <p:nvPr/>
        </p:nvSpPr>
        <p:spPr>
          <a:xfrm>
            <a:off x="1699555" y="3401745"/>
            <a:ext cx="1080000" cy="216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이벤트 보기</a:t>
            </a:r>
            <a:endParaRPr lang="ko-KR" altLang="en-US" sz="1000" dirty="0"/>
          </a:p>
        </p:txBody>
      </p:sp>
      <p:cxnSp>
        <p:nvCxnSpPr>
          <p:cNvPr id="426" name="직선 화살표 연결선 425"/>
          <p:cNvCxnSpPr>
            <a:stCxn id="389" idx="3"/>
            <a:endCxn id="419" idx="1"/>
          </p:cNvCxnSpPr>
          <p:nvPr/>
        </p:nvCxnSpPr>
        <p:spPr>
          <a:xfrm>
            <a:off x="1371545" y="3248968"/>
            <a:ext cx="32013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직선 화살표 연결선 427"/>
          <p:cNvCxnSpPr>
            <a:stCxn id="390" idx="3"/>
            <a:endCxn id="420" idx="1"/>
          </p:cNvCxnSpPr>
          <p:nvPr/>
        </p:nvCxnSpPr>
        <p:spPr>
          <a:xfrm>
            <a:off x="1374185" y="3509745"/>
            <a:ext cx="32537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꺾인 연결선 429"/>
          <p:cNvCxnSpPr>
            <a:stCxn id="419" idx="3"/>
            <a:endCxn id="258" idx="3"/>
          </p:cNvCxnSpPr>
          <p:nvPr/>
        </p:nvCxnSpPr>
        <p:spPr>
          <a:xfrm flipV="1">
            <a:off x="2771680" y="2096840"/>
            <a:ext cx="1440160" cy="1152128"/>
          </a:xfrm>
          <a:prstGeom prst="bentConnector3">
            <a:avLst>
              <a:gd name="adj1" fmla="val 11587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꺾인 연결선 431"/>
          <p:cNvCxnSpPr>
            <a:stCxn id="207" idx="2"/>
            <a:endCxn id="197" idx="1"/>
          </p:cNvCxnSpPr>
          <p:nvPr/>
        </p:nvCxnSpPr>
        <p:spPr>
          <a:xfrm rot="16200000" flipH="1">
            <a:off x="1203032" y="4214498"/>
            <a:ext cx="137266" cy="84286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3" name="직사각형 432"/>
          <p:cNvSpPr/>
          <p:nvPr/>
        </p:nvSpPr>
        <p:spPr>
          <a:xfrm>
            <a:off x="4564757" y="4005064"/>
            <a:ext cx="1080000" cy="216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주소 변경</a:t>
            </a:r>
            <a:endParaRPr lang="ko-KR" altLang="en-US" sz="1000" dirty="0"/>
          </a:p>
        </p:txBody>
      </p:sp>
      <p:cxnSp>
        <p:nvCxnSpPr>
          <p:cNvPr id="435" name="꺾인 연결선 434"/>
          <p:cNvCxnSpPr>
            <a:stCxn id="149" idx="0"/>
            <a:endCxn id="433" idx="1"/>
          </p:cNvCxnSpPr>
          <p:nvPr/>
        </p:nvCxnSpPr>
        <p:spPr>
          <a:xfrm rot="5400000" flipH="1" flipV="1">
            <a:off x="3876549" y="3908355"/>
            <a:ext cx="483498" cy="89291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stCxn id="239" idx="0"/>
          </p:cNvCxnSpPr>
          <p:nvPr/>
        </p:nvCxnSpPr>
        <p:spPr>
          <a:xfrm flipV="1">
            <a:off x="7722400" y="944712"/>
            <a:ext cx="0" cy="612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67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3518280" y="3968026"/>
            <a:ext cx="2304256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123-123 1</a:t>
            </a:r>
            <a:r>
              <a:rPr lang="ko-KR" altLang="en-US" sz="1200" dirty="0" smtClean="0"/>
              <a:t>층</a:t>
            </a:r>
            <a:endParaRPr lang="ko-KR" altLang="en-US" sz="1200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299080"/>
              </p:ext>
            </p:extLst>
          </p:nvPr>
        </p:nvGraphicFramePr>
        <p:xfrm>
          <a:off x="107504" y="116632"/>
          <a:ext cx="8928992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92053"/>
                <a:gridCol w="1211792"/>
                <a:gridCol w="1084235"/>
                <a:gridCol w="1020456"/>
                <a:gridCol w="1020456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3.3 </a:t>
                      </a:r>
                      <a:r>
                        <a:rPr lang="ko-KR" altLang="en-US" sz="1200" b="1" dirty="0" smtClean="0"/>
                        <a:t>홈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버전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1.0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페이지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18</a:t>
                      </a:r>
                      <a:endParaRPr lang="ko-KR" altLang="en-US" sz="1200" dirty="0"/>
                    </a:p>
                  </a:txBody>
                  <a:tcPr/>
                </a:tc>
              </a:tr>
              <a:tr h="180020"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 smtClean="0"/>
                        <a:t>앱을</a:t>
                      </a:r>
                      <a:r>
                        <a:rPr lang="ko-KR" altLang="en-US" sz="1200" b="0" dirty="0" smtClean="0"/>
                        <a:t> 실행하면</a:t>
                      </a:r>
                      <a:r>
                        <a:rPr lang="ko-KR" altLang="en-US" sz="1200" b="0" baseline="0" dirty="0" smtClean="0"/>
                        <a:t> 가장 처음에 노출되는 화면이다</a:t>
                      </a:r>
                      <a:endParaRPr lang="ko-KR" alt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467544" y="1340768"/>
            <a:ext cx="2664296" cy="460545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467544" y="1121688"/>
            <a:ext cx="2664296" cy="219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status bar</a:t>
            </a:r>
            <a:endParaRPr lang="ko-KR" altLang="en-US" sz="1000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496015"/>
              </p:ext>
            </p:extLst>
          </p:nvPr>
        </p:nvGraphicFramePr>
        <p:xfrm>
          <a:off x="6012160" y="664703"/>
          <a:ext cx="3024336" cy="6193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48"/>
                <a:gridCol w="432048"/>
                <a:gridCol w="2160240"/>
              </a:tblGrid>
              <a:tr h="228804">
                <a:tc gridSpan="3"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900" dirty="0" smtClean="0"/>
                        <a:t>화면 설명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66087">
                <a:tc rowSpan="2"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="1" dirty="0" smtClean="0"/>
                        <a:t>메뉴 햄버거 버튼</a:t>
                      </a:r>
                      <a:endParaRPr lang="en-US" altLang="ko-KR" sz="900" b="1" dirty="0" smtClean="0"/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="0" dirty="0" smtClean="0"/>
                        <a:t>메인 메뉴</a:t>
                      </a:r>
                      <a:r>
                        <a:rPr lang="en-US" altLang="ko-KR" sz="900" b="0" dirty="0" smtClean="0"/>
                        <a:t>(</a:t>
                      </a:r>
                      <a:r>
                        <a:rPr lang="ko-KR" altLang="en-US" sz="900" b="0" dirty="0" smtClean="0"/>
                        <a:t>공통</a:t>
                      </a:r>
                      <a:r>
                        <a:rPr lang="en-US" altLang="ko-KR" sz="900" b="0" dirty="0" smtClean="0"/>
                        <a:t>)</a:t>
                      </a:r>
                      <a:r>
                        <a:rPr lang="ko-KR" altLang="en-US" sz="900" b="0" dirty="0" smtClean="0"/>
                        <a:t> 노출</a:t>
                      </a:r>
                      <a:endParaRPr lang="en-US" altLang="ko-KR" sz="900" b="0" dirty="0" smtClean="0"/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endParaRPr lang="ko-KR" altLang="en-US" sz="900" b="0" dirty="0"/>
                    </a:p>
                  </a:txBody>
                  <a:tcPr anchor="ctr"/>
                </a:tc>
              </a:tr>
              <a:tr h="5033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900" b="0" dirty="0" smtClean="0"/>
                        <a:t>1.1</a:t>
                      </a:r>
                      <a:endParaRPr lang="ko-KR" altLang="en-US" sz="900" b="0" dirty="0"/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="1" dirty="0" smtClean="0"/>
                        <a:t>이벤트</a:t>
                      </a:r>
                      <a:r>
                        <a:rPr lang="en-US" altLang="ko-KR" sz="900" b="1" dirty="0" smtClean="0"/>
                        <a:t>/</a:t>
                      </a:r>
                      <a:r>
                        <a:rPr lang="ko-KR" altLang="en-US" sz="900" b="1" dirty="0" smtClean="0"/>
                        <a:t>공지</a:t>
                      </a:r>
                      <a:endParaRPr lang="en-US" altLang="ko-KR" sz="900" b="1" dirty="0" smtClean="0"/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="0" dirty="0" smtClean="0"/>
                        <a:t>관리자에서 설정한 이벤트 및 공지 이미지가 노출 된다</a:t>
                      </a:r>
                      <a:r>
                        <a:rPr lang="en-US" altLang="ko-KR" sz="900" b="0" dirty="0" smtClean="0"/>
                        <a:t>.</a:t>
                      </a:r>
                      <a:endParaRPr lang="ko-KR" altLang="en-US" sz="900" b="0" dirty="0" smtClean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28804">
                <a:tc rowSpan="3"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="1" dirty="0" smtClean="0"/>
                        <a:t>현재 위치 찾기</a:t>
                      </a:r>
                      <a:r>
                        <a:rPr lang="en-US" altLang="ko-KR" sz="900" b="1" dirty="0" smtClean="0"/>
                        <a:t>(GPS)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033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900" b="1" dirty="0" smtClean="0"/>
                        <a:t>GPS</a:t>
                      </a:r>
                      <a:r>
                        <a:rPr lang="en-US" altLang="ko-KR" sz="900" b="1" baseline="0" dirty="0" smtClean="0"/>
                        <a:t> ON</a:t>
                      </a:r>
                      <a:r>
                        <a:rPr lang="ko-KR" altLang="en-US" sz="900" b="1" baseline="0" dirty="0" smtClean="0"/>
                        <a:t> 상태</a:t>
                      </a:r>
                      <a:endParaRPr lang="en-US" altLang="ko-KR" sz="900" b="1" baseline="0" dirty="0" smtClean="0"/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900" baseline="0" dirty="0" smtClean="0"/>
                        <a:t>3</a:t>
                      </a:r>
                      <a:r>
                        <a:rPr lang="ko-KR" altLang="en-US" sz="900" baseline="0" dirty="0" smtClean="0"/>
                        <a:t>번 영역에 현재 위치 자동 입력</a:t>
                      </a:r>
                      <a:endParaRPr lang="en-US" altLang="ko-KR" sz="900" baseline="0" dirty="0" smtClean="0"/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900" baseline="0" dirty="0" smtClean="0"/>
                        <a:t>(</a:t>
                      </a:r>
                      <a:r>
                        <a:rPr lang="ko-KR" altLang="en-US" sz="900" baseline="0" dirty="0" smtClean="0"/>
                        <a:t>동 단위 까지 입력 된다</a:t>
                      </a:r>
                      <a:r>
                        <a:rPr lang="en-US" altLang="ko-KR" sz="900" baseline="0" dirty="0" smtClean="0"/>
                        <a:t>.)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660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900" b="1" baseline="0" dirty="0" smtClean="0"/>
                        <a:t>GPS OFF</a:t>
                      </a:r>
                      <a:r>
                        <a:rPr lang="ko-KR" altLang="en-US" sz="900" b="1" baseline="0" dirty="0" smtClean="0"/>
                        <a:t> 상태</a:t>
                      </a:r>
                      <a:endParaRPr lang="en-US" altLang="ko-KR" sz="900" b="1" baseline="0" dirty="0" smtClean="0"/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900" baseline="0" dirty="0" smtClean="0"/>
                        <a:t>6</a:t>
                      </a:r>
                      <a:r>
                        <a:rPr lang="ko-KR" altLang="en-US" sz="900" baseline="0" dirty="0" smtClean="0"/>
                        <a:t>번의 안내 팝업 호출</a:t>
                      </a:r>
                      <a:endParaRPr lang="en-US" altLang="ko-KR" sz="900" dirty="0" smtClean="0"/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66087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="1" dirty="0" smtClean="0"/>
                        <a:t>위치 정보</a:t>
                      </a:r>
                      <a:endParaRPr lang="en-US" altLang="ko-KR" sz="900" b="0" dirty="0" smtClean="0"/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="0" baseline="0" dirty="0" smtClean="0"/>
                        <a:t>주소 찾기 화면 호출</a:t>
                      </a:r>
                      <a:endParaRPr lang="en-US" altLang="ko-KR" sz="900" b="1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28804">
                <a:tc rowSpan="3"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="1" dirty="0" smtClean="0"/>
                        <a:t>상세 주소</a:t>
                      </a:r>
                      <a:endParaRPr lang="en-US" altLang="ko-KR" sz="900" b="1" dirty="0" smtClean="0"/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6406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="1" dirty="0" smtClean="0"/>
                        <a:t>최근 이용 기록이 있는 경우</a:t>
                      </a:r>
                      <a:endParaRPr lang="en-US" altLang="ko-KR" sz="900" b="1" dirty="0" smtClean="0"/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900" b="0" dirty="0" smtClean="0"/>
                        <a:t>(1)</a:t>
                      </a:r>
                      <a:r>
                        <a:rPr lang="ko-KR" altLang="en-US" sz="900" b="0" dirty="0" smtClean="0"/>
                        <a:t>최근 주소가 아래로 펼쳐 진다</a:t>
                      </a:r>
                      <a:r>
                        <a:rPr lang="en-US" altLang="ko-KR" sz="900" b="0" dirty="0" smtClean="0"/>
                        <a:t>. [7]</a:t>
                      </a:r>
                      <a:r>
                        <a:rPr lang="ko-KR" altLang="en-US" sz="900" b="0" dirty="0" smtClean="0"/>
                        <a:t>번</a:t>
                      </a:r>
                      <a:endParaRPr lang="en-US" altLang="ko-KR" sz="900" b="0" dirty="0" smtClean="0"/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900" b="0" baseline="0" dirty="0" smtClean="0"/>
                        <a:t>(2)</a:t>
                      </a:r>
                      <a:r>
                        <a:rPr lang="ko-KR" altLang="en-US" sz="900" b="0" baseline="0" dirty="0" smtClean="0"/>
                        <a:t>리스트를 탭 하면 리스트가 접히면서 선택한 </a:t>
                      </a:r>
                      <a:r>
                        <a:rPr lang="en-US" altLang="ko-KR" sz="900" b="0" baseline="0" dirty="0" smtClean="0"/>
                        <a:t>(3)</a:t>
                      </a:r>
                      <a:r>
                        <a:rPr lang="ko-KR" altLang="en-US" sz="900" b="0" baseline="0" dirty="0" smtClean="0"/>
                        <a:t>주소가 자동으로 입력 된다</a:t>
                      </a:r>
                      <a:r>
                        <a:rPr lang="en-US" altLang="ko-KR" sz="900" b="0" baseline="0" dirty="0" smtClean="0"/>
                        <a:t>.</a:t>
                      </a:r>
                      <a:endParaRPr lang="en-US" altLang="ko-KR" sz="900" b="0" dirty="0" smtClean="0"/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033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="1" dirty="0" smtClean="0"/>
                        <a:t>최근 이용 기록이 없는 경우</a:t>
                      </a:r>
                      <a:endParaRPr lang="en-US" altLang="ko-KR" sz="900" b="1" dirty="0" smtClean="0"/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900" b="0" dirty="0" smtClean="0"/>
                        <a:t>(1)</a:t>
                      </a:r>
                      <a:r>
                        <a:rPr lang="ko-KR" altLang="en-US" sz="900" b="0" dirty="0" smtClean="0"/>
                        <a:t>문자 </a:t>
                      </a:r>
                      <a:r>
                        <a:rPr lang="ko-KR" altLang="en-US" sz="900" b="0" dirty="0" err="1" smtClean="0"/>
                        <a:t>키패드</a:t>
                      </a:r>
                      <a:r>
                        <a:rPr lang="ko-KR" altLang="en-US" sz="900" b="0" dirty="0" smtClean="0"/>
                        <a:t> 호출</a:t>
                      </a:r>
                      <a:endParaRPr lang="en-US" altLang="ko-KR" sz="900" b="0" dirty="0" smtClean="0"/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900" b="0" dirty="0" smtClean="0"/>
                        <a:t>(2)</a:t>
                      </a:r>
                      <a:r>
                        <a:rPr lang="ko-KR" altLang="en-US" sz="900" b="0" dirty="0" smtClean="0"/>
                        <a:t>상세 주소를 직접 입력</a:t>
                      </a:r>
                      <a:r>
                        <a:rPr lang="en-US" altLang="ko-KR" sz="900" b="0" dirty="0" smtClean="0"/>
                        <a:t>.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0142">
                <a:tc rowSpan="3"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="1" dirty="0" err="1" smtClean="0"/>
                        <a:t>홈클리닝</a:t>
                      </a:r>
                      <a:r>
                        <a:rPr lang="ko-KR" altLang="en-US" sz="900" b="1" dirty="0" smtClean="0"/>
                        <a:t> 예약하기</a:t>
                      </a:r>
                      <a:endParaRPr lang="en-US" altLang="ko-KR" sz="900" b="1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033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="1" dirty="0" smtClean="0"/>
                        <a:t>주소가 입력 된 경우</a:t>
                      </a:r>
                      <a:endParaRPr lang="en-US" altLang="ko-KR" sz="900" b="1" dirty="0" smtClean="0"/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="0" dirty="0" smtClean="0"/>
                        <a:t>입력된 지역에서 서비스 가능한 업체 리스트</a:t>
                      </a:r>
                      <a:r>
                        <a:rPr lang="ko-KR" altLang="en-US" sz="900" b="0" baseline="0" dirty="0" smtClean="0"/>
                        <a:t> 화면 이동</a:t>
                      </a:r>
                      <a:endParaRPr lang="en-US" altLang="ko-KR" sz="900" b="0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660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="1" dirty="0" smtClean="0"/>
                        <a:t>주소가</a:t>
                      </a:r>
                      <a:r>
                        <a:rPr lang="ko-KR" altLang="en-US" sz="900" b="1" baseline="0" dirty="0" smtClean="0"/>
                        <a:t> 입력 되지 않은 경우</a:t>
                      </a:r>
                      <a:endParaRPr lang="en-US" altLang="ko-KR" sz="900" b="1" baseline="0" dirty="0" smtClean="0"/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="0" baseline="0" dirty="0" smtClean="0"/>
                        <a:t>모든 업체 리스트 화면으로 이동</a:t>
                      </a:r>
                      <a:endParaRPr lang="en-US" altLang="ko-KR" sz="900" b="0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66087">
                <a:tc rowSpan="3"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900" b="1" dirty="0" smtClean="0"/>
                        <a:t>GPS</a:t>
                      </a:r>
                      <a:r>
                        <a:rPr lang="ko-KR" altLang="en-US" sz="900" b="1" dirty="0" smtClean="0"/>
                        <a:t>알림</a:t>
                      </a:r>
                      <a:endParaRPr lang="en-US" altLang="ko-KR" sz="900" b="1" dirty="0" smtClean="0"/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900" b="0" dirty="0" smtClean="0"/>
                        <a:t>GPS</a:t>
                      </a:r>
                      <a:r>
                        <a:rPr lang="ko-KR" altLang="en-US" sz="900" b="0" dirty="0" smtClean="0"/>
                        <a:t> </a:t>
                      </a:r>
                      <a:r>
                        <a:rPr lang="en-US" altLang="ko-KR" sz="900" b="0" dirty="0" smtClean="0"/>
                        <a:t>OFF</a:t>
                      </a:r>
                      <a:r>
                        <a:rPr lang="ko-KR" altLang="en-US" sz="900" b="0" baseline="0" dirty="0" smtClean="0"/>
                        <a:t> 상태 시</a:t>
                      </a:r>
                      <a:r>
                        <a:rPr lang="ko-KR" altLang="en-US" sz="900" b="0" dirty="0" smtClean="0"/>
                        <a:t> 안내 팝업이 호출</a:t>
                      </a:r>
                      <a:r>
                        <a:rPr lang="en-US" altLang="ko-KR" sz="900" b="0" dirty="0" smtClean="0"/>
                        <a:t>.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/>
                </a:tc>
              </a:tr>
              <a:tr h="3660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900" b="0" dirty="0" smtClean="0"/>
                        <a:t>6.1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="1" dirty="0" smtClean="0"/>
                        <a:t>취소</a:t>
                      </a:r>
                      <a:endParaRPr lang="en-US" altLang="ko-KR" sz="900" b="1" dirty="0" smtClean="0"/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="0" dirty="0" smtClean="0"/>
                        <a:t>팝업이 닫힌다</a:t>
                      </a:r>
                      <a:r>
                        <a:rPr lang="en-US" altLang="ko-KR" sz="900" b="0" dirty="0" smtClean="0"/>
                        <a:t>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60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900" b="0" dirty="0" smtClean="0"/>
                        <a:t>6.2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="1" dirty="0" smtClean="0"/>
                        <a:t>이동</a:t>
                      </a:r>
                      <a:endParaRPr lang="en-US" altLang="ko-KR" sz="900" b="1" dirty="0" smtClean="0"/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="0" dirty="0" smtClean="0"/>
                        <a:t>위치 정보 설정화면 이동</a:t>
                      </a:r>
                      <a:endParaRPr lang="en-US" altLang="ko-KR" sz="900" b="0" dirty="0" smtClean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467544" y="1340768"/>
            <a:ext cx="2664296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홈클리닝</a:t>
            </a: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539552" y="1421728"/>
            <a:ext cx="216024" cy="198119"/>
            <a:chOff x="539552" y="1421728"/>
            <a:chExt cx="216024" cy="198119"/>
          </a:xfrm>
        </p:grpSpPr>
        <p:sp>
          <p:nvSpPr>
            <p:cNvPr id="8" name="직사각형 7"/>
            <p:cNvSpPr/>
            <p:nvPr/>
          </p:nvSpPr>
          <p:spPr>
            <a:xfrm>
              <a:off x="539552" y="1421728"/>
              <a:ext cx="216024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39552" y="1497928"/>
              <a:ext cx="216024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39552" y="1574128"/>
              <a:ext cx="216024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971600" y="3968688"/>
            <a:ext cx="1944216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경기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수원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화서동</a:t>
            </a:r>
            <a:endParaRPr lang="ko-KR" altLang="en-US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611560" y="3968688"/>
            <a:ext cx="360040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95586" y="4832784"/>
            <a:ext cx="2304256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홈클리닝</a:t>
            </a:r>
            <a:r>
              <a:rPr lang="ko-KR" altLang="en-US" sz="1200" dirty="0" smtClean="0"/>
              <a:t> 예약하기</a:t>
            </a:r>
            <a:endParaRPr lang="ko-KR" altLang="en-US" sz="1200" dirty="0"/>
          </a:p>
        </p:txBody>
      </p:sp>
      <p:sp>
        <p:nvSpPr>
          <p:cNvPr id="30" name="직사각형 29"/>
          <p:cNvSpPr/>
          <p:nvPr/>
        </p:nvSpPr>
        <p:spPr>
          <a:xfrm>
            <a:off x="611560" y="4328728"/>
            <a:ext cx="2304256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상세 주소 입력</a:t>
            </a:r>
            <a:endParaRPr lang="ko-KR" altLang="en-US" sz="1200" dirty="0"/>
          </a:p>
        </p:txBody>
      </p:sp>
      <p:sp>
        <p:nvSpPr>
          <p:cNvPr id="14" name="타원 13"/>
          <p:cNvSpPr/>
          <p:nvPr/>
        </p:nvSpPr>
        <p:spPr>
          <a:xfrm>
            <a:off x="719572" y="4076700"/>
            <a:ext cx="144016" cy="144016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각 삼각형 15"/>
          <p:cNvSpPr/>
          <p:nvPr/>
        </p:nvSpPr>
        <p:spPr>
          <a:xfrm rot="16200000">
            <a:off x="2769703" y="4185478"/>
            <a:ext cx="108013" cy="10801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67544" y="1700808"/>
            <a:ext cx="2664296" cy="19426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이벤트</a:t>
            </a:r>
            <a:r>
              <a:rPr lang="en-US" altLang="ko-KR" dirty="0" smtClean="0"/>
              <a:t>/</a:t>
            </a:r>
            <a:r>
              <a:rPr lang="ko-KR" altLang="en-US" dirty="0" smtClean="0"/>
              <a:t>공지 배너</a:t>
            </a:r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r>
              <a:rPr lang="en-US" altLang="ko-KR" dirty="0" smtClean="0"/>
              <a:t>VISUAL</a:t>
            </a:r>
            <a:br>
              <a:rPr lang="en-US" altLang="ko-KR" dirty="0" smtClean="0"/>
            </a:br>
            <a:r>
              <a:rPr lang="en-US" altLang="ko-KR" dirty="0" smtClean="0"/>
              <a:t>[</a:t>
            </a:r>
            <a:r>
              <a:rPr lang="ko-KR" altLang="en-US" dirty="0" smtClean="0"/>
              <a:t>이미지 제작 필요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35" name="타원 34"/>
          <p:cNvSpPr/>
          <p:nvPr/>
        </p:nvSpPr>
        <p:spPr>
          <a:xfrm>
            <a:off x="1403664" y="3444223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1691688" y="3444223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1979712" y="3444223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237413" y="1394788"/>
            <a:ext cx="252000" cy="25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39" name="직사각형 38"/>
          <p:cNvSpPr/>
          <p:nvPr/>
        </p:nvSpPr>
        <p:spPr>
          <a:xfrm>
            <a:off x="442850" y="4022708"/>
            <a:ext cx="252000" cy="25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41" name="직사각형 40"/>
          <p:cNvSpPr/>
          <p:nvPr/>
        </p:nvSpPr>
        <p:spPr>
          <a:xfrm>
            <a:off x="971600" y="4040457"/>
            <a:ext cx="252000" cy="25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42" name="직사각형 41"/>
          <p:cNvSpPr/>
          <p:nvPr/>
        </p:nvSpPr>
        <p:spPr>
          <a:xfrm>
            <a:off x="521564" y="4383041"/>
            <a:ext cx="252000" cy="25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  <p:sp>
        <p:nvSpPr>
          <p:cNvPr id="43" name="직사각형 42"/>
          <p:cNvSpPr/>
          <p:nvPr/>
        </p:nvSpPr>
        <p:spPr>
          <a:xfrm>
            <a:off x="521564" y="4886804"/>
            <a:ext cx="252000" cy="25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5</a:t>
            </a:r>
            <a:endParaRPr lang="ko-KR" altLang="en-US" sz="1200" dirty="0"/>
          </a:p>
        </p:txBody>
      </p:sp>
      <p:sp>
        <p:nvSpPr>
          <p:cNvPr id="45" name="직사각형 44"/>
          <p:cNvSpPr/>
          <p:nvPr/>
        </p:nvSpPr>
        <p:spPr>
          <a:xfrm>
            <a:off x="3563888" y="1700808"/>
            <a:ext cx="2160240" cy="936104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정확한 위치 정보 제공을 위해 </a:t>
            </a:r>
            <a:r>
              <a:rPr lang="en-US" altLang="ko-KR" sz="1100" dirty="0" smtClean="0">
                <a:solidFill>
                  <a:schemeClr val="tx1"/>
                </a:solidFill>
              </a:rPr>
              <a:t>GPS</a:t>
            </a:r>
            <a:r>
              <a:rPr lang="ko-KR" altLang="en-US" sz="1100" dirty="0" smtClean="0">
                <a:solidFill>
                  <a:schemeClr val="tx1"/>
                </a:solidFill>
              </a:rPr>
              <a:t>가 </a:t>
            </a:r>
            <a:r>
              <a:rPr lang="en-US" altLang="ko-KR" sz="1100" dirty="0" smtClean="0">
                <a:solidFill>
                  <a:schemeClr val="tx1"/>
                </a:solidFill>
              </a:rPr>
              <a:t>ON</a:t>
            </a:r>
            <a:r>
              <a:rPr lang="ko-KR" altLang="en-US" sz="1100" dirty="0" smtClean="0">
                <a:solidFill>
                  <a:schemeClr val="tx1"/>
                </a:solidFill>
              </a:rPr>
              <a:t>상태인지 확인해 주세요</a:t>
            </a:r>
            <a:r>
              <a:rPr lang="en-US" altLang="ko-KR" sz="1100" dirty="0" smtClean="0">
                <a:solidFill>
                  <a:schemeClr val="tx1"/>
                </a:solidFill>
              </a:rPr>
              <a:t>. </a:t>
            </a:r>
            <a:r>
              <a:rPr lang="ko-KR" altLang="en-US" sz="1100" dirty="0" smtClean="0">
                <a:solidFill>
                  <a:schemeClr val="tx1"/>
                </a:solidFill>
              </a:rPr>
              <a:t>확인을 누르면 설정 화면으로 이동합니다</a:t>
            </a:r>
            <a:r>
              <a:rPr lang="en-US" altLang="ko-KR" sz="1100" dirty="0" smtClean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563888" y="1340768"/>
            <a:ext cx="2160240" cy="3600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GPS </a:t>
            </a:r>
            <a:r>
              <a:rPr lang="ko-KR" altLang="en-US" sz="1200" dirty="0" smtClean="0"/>
              <a:t>알림</a:t>
            </a:r>
            <a:endParaRPr lang="ko-KR" altLang="en-US" sz="1200" dirty="0"/>
          </a:p>
        </p:txBody>
      </p:sp>
      <p:sp>
        <p:nvSpPr>
          <p:cNvPr id="55" name="직사각형 54"/>
          <p:cNvSpPr/>
          <p:nvPr/>
        </p:nvSpPr>
        <p:spPr>
          <a:xfrm>
            <a:off x="3563888" y="2636912"/>
            <a:ext cx="1080120" cy="3600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취</a:t>
            </a:r>
            <a:r>
              <a:rPr lang="ko-KR" altLang="en-US" sz="1200" dirty="0"/>
              <a:t>소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4644008" y="2636912"/>
            <a:ext cx="1080120" cy="3600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이</a:t>
            </a:r>
            <a:r>
              <a:rPr lang="ko-KR" altLang="en-US" sz="1200" dirty="0"/>
              <a:t>동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3437888" y="1394788"/>
            <a:ext cx="252000" cy="25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6</a:t>
            </a:r>
            <a:endParaRPr lang="ko-KR" altLang="en-US" sz="1200" dirty="0"/>
          </a:p>
        </p:txBody>
      </p:sp>
      <p:sp>
        <p:nvSpPr>
          <p:cNvPr id="60" name="직사각형 59"/>
          <p:cNvSpPr/>
          <p:nvPr/>
        </p:nvSpPr>
        <p:spPr>
          <a:xfrm>
            <a:off x="3437888" y="2690932"/>
            <a:ext cx="396000" cy="252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6</a:t>
            </a:r>
            <a:r>
              <a:rPr lang="en-US" altLang="ko-KR" sz="1200" dirty="0" smtClean="0"/>
              <a:t>.1</a:t>
            </a:r>
            <a:endParaRPr lang="ko-KR" altLang="en-US" sz="1200" dirty="0"/>
          </a:p>
        </p:txBody>
      </p:sp>
      <p:sp>
        <p:nvSpPr>
          <p:cNvPr id="61" name="직사각형 60"/>
          <p:cNvSpPr/>
          <p:nvPr/>
        </p:nvSpPr>
        <p:spPr>
          <a:xfrm>
            <a:off x="4518008" y="2690932"/>
            <a:ext cx="396000" cy="252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6.2</a:t>
            </a:r>
            <a:endParaRPr lang="ko-KR" altLang="en-US" sz="1200" dirty="0"/>
          </a:p>
        </p:txBody>
      </p:sp>
      <p:sp>
        <p:nvSpPr>
          <p:cNvPr id="62" name="직사각형 61"/>
          <p:cNvSpPr/>
          <p:nvPr/>
        </p:nvSpPr>
        <p:spPr>
          <a:xfrm>
            <a:off x="3958564" y="3057088"/>
            <a:ext cx="13612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GPS OFF </a:t>
            </a:r>
            <a:r>
              <a:rPr lang="ko-KR" altLang="en-US" sz="1200" dirty="0" smtClean="0"/>
              <a:t>시 팝업</a:t>
            </a:r>
            <a:endParaRPr lang="ko-KR" altLang="en-US" sz="1200" dirty="0"/>
          </a:p>
        </p:txBody>
      </p:sp>
      <p:sp>
        <p:nvSpPr>
          <p:cNvPr id="63" name="직각 삼각형 62"/>
          <p:cNvSpPr/>
          <p:nvPr/>
        </p:nvSpPr>
        <p:spPr>
          <a:xfrm rot="16200000">
            <a:off x="2769703" y="4527028"/>
            <a:ext cx="108013" cy="108013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/>
          <p:cNvSpPr/>
          <p:nvPr/>
        </p:nvSpPr>
        <p:spPr>
          <a:xfrm>
            <a:off x="3464288" y="4040457"/>
            <a:ext cx="252000" cy="25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7</a:t>
            </a:r>
            <a:endParaRPr lang="ko-KR" altLang="en-US" sz="1200" dirty="0"/>
          </a:p>
        </p:txBody>
      </p:sp>
      <p:sp>
        <p:nvSpPr>
          <p:cNvPr id="71" name="직사각형 70"/>
          <p:cNvSpPr/>
          <p:nvPr/>
        </p:nvSpPr>
        <p:spPr>
          <a:xfrm>
            <a:off x="3291714" y="5157192"/>
            <a:ext cx="27045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/>
              <a:t>상세 주소 탭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이용 기록이 있는 경우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74" name="직사각형 73"/>
          <p:cNvSpPr/>
          <p:nvPr/>
        </p:nvSpPr>
        <p:spPr>
          <a:xfrm>
            <a:off x="3518280" y="4328066"/>
            <a:ext cx="2304256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123-123 1</a:t>
            </a:r>
            <a:r>
              <a:rPr lang="ko-KR" altLang="en-US" sz="1200" dirty="0"/>
              <a:t>층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3518280" y="4682297"/>
            <a:ext cx="2304256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123-123 1</a:t>
            </a:r>
            <a:r>
              <a:rPr lang="ko-KR" altLang="en-US" sz="1200" dirty="0"/>
              <a:t>층</a:t>
            </a:r>
          </a:p>
        </p:txBody>
      </p:sp>
      <p:cxnSp>
        <p:nvCxnSpPr>
          <p:cNvPr id="19" name="꺾인 연결선 18"/>
          <p:cNvCxnSpPr>
            <a:stCxn id="30" idx="3"/>
            <a:endCxn id="74" idx="1"/>
          </p:cNvCxnSpPr>
          <p:nvPr/>
        </p:nvCxnSpPr>
        <p:spPr>
          <a:xfrm flipV="1">
            <a:off x="2915816" y="4508086"/>
            <a:ext cx="602464" cy="66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2" idx="0"/>
            <a:endCxn id="62" idx="2"/>
          </p:cNvCxnSpPr>
          <p:nvPr/>
        </p:nvCxnSpPr>
        <p:spPr>
          <a:xfrm rot="5400000" flipH="1" flipV="1">
            <a:off x="2398089" y="1727579"/>
            <a:ext cx="634601" cy="3847619"/>
          </a:xfrm>
          <a:prstGeom prst="bentConnector3">
            <a:avLst>
              <a:gd name="adj1" fmla="val 2898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467588" y="2168860"/>
            <a:ext cx="396000" cy="252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1.1</a:t>
            </a:r>
            <a:endParaRPr lang="ko-KR" altLang="en-US" sz="120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3329018"/>
              </p:ext>
            </p:extLst>
          </p:nvPr>
        </p:nvGraphicFramePr>
        <p:xfrm>
          <a:off x="2991015" y="6217920"/>
          <a:ext cx="3024336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48"/>
                <a:gridCol w="432048"/>
                <a:gridCol w="2160240"/>
              </a:tblGrid>
              <a:tr h="475861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900" dirty="0" smtClean="0"/>
                        <a:t>7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="1" dirty="0" smtClean="0"/>
                        <a:t>최근 주소 선택 리스트</a:t>
                      </a:r>
                      <a:endParaRPr lang="en-US" altLang="ko-KR" sz="900" b="1" dirty="0" smtClean="0"/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900" b="0" baseline="0" dirty="0" smtClean="0"/>
                        <a:t>(1)</a:t>
                      </a:r>
                      <a:r>
                        <a:rPr lang="ko-KR" altLang="en-US" sz="900" b="0" dirty="0" smtClean="0"/>
                        <a:t>리스트를 탭 하면 해당 주소가 </a:t>
                      </a:r>
                      <a:r>
                        <a:rPr lang="en-US" altLang="ko-KR" sz="900" b="0" dirty="0" smtClean="0"/>
                        <a:t>4</a:t>
                      </a:r>
                      <a:r>
                        <a:rPr lang="ko-KR" altLang="en-US" sz="900" b="0" dirty="0" smtClean="0"/>
                        <a:t>번 영역에 자동으로 입력</a:t>
                      </a:r>
                      <a:r>
                        <a:rPr lang="en-US" altLang="ko-KR" sz="900" b="0" dirty="0" smtClean="0"/>
                        <a:t>.</a:t>
                      </a: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900" b="0" baseline="0" dirty="0" smtClean="0"/>
                        <a:t>(2)</a:t>
                      </a:r>
                      <a:r>
                        <a:rPr lang="ko-KR" altLang="en-US" sz="900" b="0" baseline="0" dirty="0" smtClean="0"/>
                        <a:t>목록이 </a:t>
                      </a:r>
                      <a:r>
                        <a:rPr lang="en-US" altLang="ko-KR" sz="900" b="0" baseline="0" dirty="0" smtClean="0"/>
                        <a:t>3</a:t>
                      </a:r>
                      <a:r>
                        <a:rPr lang="ko-KR" altLang="en-US" sz="900" b="0" baseline="0" dirty="0" smtClean="0"/>
                        <a:t>개 이상일 경우 스크롤을 제공</a:t>
                      </a:r>
                      <a:r>
                        <a:rPr lang="en-US" altLang="ko-KR" sz="900" b="0" baseline="0" dirty="0" smtClean="0"/>
                        <a:t>.</a:t>
                      </a:r>
                      <a:endParaRPr lang="en-US" altLang="ko-KR" sz="900" b="0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82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8138444"/>
              </p:ext>
            </p:extLst>
          </p:nvPr>
        </p:nvGraphicFramePr>
        <p:xfrm>
          <a:off x="107504" y="116632"/>
          <a:ext cx="8928992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92053"/>
                <a:gridCol w="1211792"/>
                <a:gridCol w="1084235"/>
                <a:gridCol w="1020456"/>
                <a:gridCol w="1020456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3.1 </a:t>
                      </a:r>
                      <a:r>
                        <a:rPr lang="ko-KR" altLang="en-US" sz="1200" b="1" dirty="0" smtClean="0"/>
                        <a:t>공통</a:t>
                      </a:r>
                      <a:r>
                        <a:rPr lang="en-US" altLang="ko-KR" sz="1200" b="1" dirty="0" smtClean="0"/>
                        <a:t>&gt;</a:t>
                      </a:r>
                      <a:r>
                        <a:rPr lang="ko-KR" altLang="en-US" sz="1200" b="1" dirty="0" smtClean="0"/>
                        <a:t>메인 메뉴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버전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1.0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페이지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9</a:t>
                      </a:r>
                      <a:endParaRPr lang="ko-KR" altLang="en-US" sz="1200" dirty="0"/>
                    </a:p>
                  </a:txBody>
                  <a:tcPr/>
                </a:tc>
              </a:tr>
              <a:tr h="180020"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smtClean="0"/>
                        <a:t>홈 화면에서 왼쪽 상단의 햄버거 버튼을 탭 하면 메인 메뉴 화면이 뜬다</a:t>
                      </a:r>
                      <a:r>
                        <a:rPr lang="en-US" altLang="ko-KR" sz="1200" b="0" dirty="0" smtClean="0"/>
                        <a:t>.</a:t>
                      </a:r>
                      <a:endParaRPr lang="ko-KR" alt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467544" y="1340768"/>
            <a:ext cx="2664296" cy="4605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67544" y="1121688"/>
            <a:ext cx="2664296" cy="2190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/>
              <a:t>status bar</a:t>
            </a:r>
            <a:endParaRPr lang="ko-KR" altLang="en-US" sz="1000" dirty="0"/>
          </a:p>
        </p:txBody>
      </p:sp>
      <p:sp>
        <p:nvSpPr>
          <p:cNvPr id="6" name="직사각형 5"/>
          <p:cNvSpPr/>
          <p:nvPr/>
        </p:nvSpPr>
        <p:spPr>
          <a:xfrm>
            <a:off x="467544" y="1340768"/>
            <a:ext cx="2228596" cy="1368152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VISUAL</a:t>
            </a:r>
          </a:p>
          <a:p>
            <a:pPr algn="ctr"/>
            <a:r>
              <a:rPr lang="en-US" altLang="ko-KR" sz="1200" dirty="0" smtClean="0"/>
              <a:t>[</a:t>
            </a:r>
            <a:r>
              <a:rPr lang="ko-KR" altLang="en-US" sz="1200" dirty="0" smtClean="0"/>
              <a:t>이미지 제작 필요</a:t>
            </a:r>
            <a:r>
              <a:rPr lang="en-US" altLang="ko-KR" sz="1200" dirty="0" smtClean="0"/>
              <a:t>]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sz="1000" dirty="0" err="1" smtClean="0"/>
              <a:t>이민영님</a:t>
            </a:r>
            <a:r>
              <a:rPr lang="ko-KR" altLang="en-US" sz="1000" dirty="0" smtClean="0"/>
              <a:t> 환영합니다</a:t>
            </a:r>
            <a:r>
              <a:rPr lang="en-US" altLang="ko-KR" sz="1000" dirty="0" smtClean="0"/>
              <a:t>. [</a:t>
            </a:r>
            <a:r>
              <a:rPr lang="ko-KR" altLang="en-US" sz="1000" dirty="0" err="1" smtClean="0"/>
              <a:t>로그아웃</a:t>
            </a:r>
            <a:r>
              <a:rPr lang="en-US" altLang="ko-KR" sz="1000" dirty="0" smtClean="0"/>
              <a:t>]</a:t>
            </a:r>
            <a:endParaRPr lang="ko-KR" altLang="en-US" sz="1000" dirty="0"/>
          </a:p>
        </p:txBody>
      </p:sp>
      <p:sp>
        <p:nvSpPr>
          <p:cNvPr id="7" name="직사각형 6"/>
          <p:cNvSpPr/>
          <p:nvPr/>
        </p:nvSpPr>
        <p:spPr>
          <a:xfrm>
            <a:off x="463892" y="2708920"/>
            <a:ext cx="2232248" cy="288000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/>
              <a:t>홈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463892" y="2996920"/>
            <a:ext cx="2232248" cy="288000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/>
              <a:t>홈클리닝</a:t>
            </a:r>
            <a:r>
              <a:rPr lang="ko-KR" altLang="en-US" sz="1400" dirty="0" smtClean="0"/>
              <a:t> 예약</a:t>
            </a:r>
            <a:endParaRPr lang="ko-KR" altLang="en-US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463892" y="3284920"/>
            <a:ext cx="2232248" cy="288000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err="1" smtClean="0"/>
              <a:t>홈클리닝</a:t>
            </a:r>
            <a:r>
              <a:rPr lang="ko-KR" altLang="en-US" sz="1400" dirty="0" smtClean="0"/>
              <a:t> 내역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463892" y="3572920"/>
            <a:ext cx="2232248" cy="288000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/>
              <a:t>즐겨 찾기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463892" y="3860920"/>
            <a:ext cx="2232248" cy="288000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/>
              <a:t>쿠폰</a:t>
            </a:r>
            <a:endParaRPr lang="ko-KR" altLang="en-US" sz="1400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9649566"/>
              </p:ext>
            </p:extLst>
          </p:nvPr>
        </p:nvGraphicFramePr>
        <p:xfrm>
          <a:off x="6012160" y="664706"/>
          <a:ext cx="3024336" cy="61932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48"/>
                <a:gridCol w="360040"/>
                <a:gridCol w="2232248"/>
              </a:tblGrid>
              <a:tr h="258054">
                <a:tc gridSpan="3"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900" dirty="0" smtClean="0"/>
                        <a:t>화면 설명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8054">
                <a:tc rowSpan="3"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="1" dirty="0" smtClean="0"/>
                        <a:t>로그인 및 회원 가입 영역</a:t>
                      </a:r>
                      <a:endParaRPr lang="en-US" altLang="ko-KR" sz="900" b="1" dirty="0" smtClean="0"/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128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900" b="0" dirty="0" smtClean="0"/>
                        <a:t>1.1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900" b="1" dirty="0" smtClean="0"/>
                        <a:t>X(</a:t>
                      </a:r>
                      <a:r>
                        <a:rPr lang="ko-KR" altLang="en-US" sz="900" b="1" dirty="0" smtClean="0"/>
                        <a:t>닫기</a:t>
                      </a:r>
                      <a:r>
                        <a:rPr lang="en-US" altLang="ko-KR" sz="900" b="1" dirty="0" smtClean="0"/>
                        <a:t>) </a:t>
                      </a:r>
                      <a:r>
                        <a:rPr lang="ko-KR" altLang="en-US" sz="900" b="1" dirty="0" smtClean="0"/>
                        <a:t>버튼</a:t>
                      </a:r>
                      <a:endParaRPr lang="en-US" altLang="ko-KR" sz="900" b="1" dirty="0" smtClean="0"/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aseline="0" dirty="0" smtClean="0"/>
                        <a:t>메뉴 닫힘</a:t>
                      </a:r>
                      <a:endParaRPr lang="en-US" altLang="ko-KR" sz="900" b="1" dirty="0" smtClean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28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900" b="0" dirty="0" smtClean="0"/>
                        <a:t>1.2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="1" dirty="0" smtClean="0"/>
                        <a:t>로그 아웃 버튼</a:t>
                      </a:r>
                      <a:endParaRPr lang="en-US" altLang="ko-KR" sz="900" b="1" dirty="0" smtClean="0"/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aseline="0" dirty="0" smtClean="0"/>
                        <a:t>로그 아웃 팝업 노출</a:t>
                      </a:r>
                      <a:endParaRPr lang="en-US" altLang="ko-KR" sz="900" dirty="0" smtClean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12886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="1" dirty="0" smtClean="0"/>
                        <a:t>홈 버튼</a:t>
                      </a:r>
                      <a:endParaRPr lang="en-US" altLang="ko-KR" sz="900" b="1" dirty="0" smtClean="0"/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aseline="0" dirty="0" smtClean="0"/>
                        <a:t>홈 화면으로 이동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12886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="1" dirty="0" err="1" smtClean="0"/>
                        <a:t>홈클리닝</a:t>
                      </a:r>
                      <a:r>
                        <a:rPr lang="ko-KR" altLang="en-US" sz="900" b="1" dirty="0" smtClean="0"/>
                        <a:t> 예약 버튼</a:t>
                      </a:r>
                      <a:endParaRPr lang="en-US" altLang="ko-KR" sz="900" b="1" dirty="0" smtClean="0"/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aseline="0" dirty="0" smtClean="0"/>
                        <a:t>예약 화면으로 이동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8054">
                <a:tc rowSpan="3"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="1" dirty="0" err="1" smtClean="0"/>
                        <a:t>홈클리닝</a:t>
                      </a:r>
                      <a:r>
                        <a:rPr lang="ko-KR" altLang="en-US" sz="900" b="1" dirty="0" smtClean="0"/>
                        <a:t> 내역 버튼</a:t>
                      </a:r>
                      <a:r>
                        <a:rPr lang="en-US" altLang="ko-KR" sz="900" b="1" dirty="0" smtClean="0"/>
                        <a:t>(</a:t>
                      </a:r>
                      <a:r>
                        <a:rPr lang="ko-KR" altLang="en-US" sz="900" b="1" dirty="0" smtClean="0"/>
                        <a:t>로그인 상태에 따라 분기</a:t>
                      </a:r>
                      <a:r>
                        <a:rPr lang="en-US" altLang="ko-KR" sz="900" b="1" dirty="0" smtClean="0"/>
                        <a:t>)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128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="1" dirty="0" smtClean="0"/>
                        <a:t>로그인 상태</a:t>
                      </a:r>
                      <a:endParaRPr lang="en-US" altLang="ko-KR" sz="900" b="1" dirty="0" smtClean="0"/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aseline="0" dirty="0" err="1" smtClean="0"/>
                        <a:t>예약내역</a:t>
                      </a:r>
                      <a:r>
                        <a:rPr lang="ko-KR" altLang="en-US" sz="900" baseline="0" dirty="0" smtClean="0"/>
                        <a:t> 화면으로 이동</a:t>
                      </a:r>
                      <a:endParaRPr lang="en-US" altLang="ko-KR" sz="900" baseline="0" dirty="0" smtClean="0"/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677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="1" dirty="0" err="1" smtClean="0"/>
                        <a:t>비로그인</a:t>
                      </a:r>
                      <a:r>
                        <a:rPr lang="ko-KR" altLang="en-US" sz="900" b="1" dirty="0" smtClean="0"/>
                        <a:t> 상태</a:t>
                      </a:r>
                      <a:endParaRPr lang="en-US" altLang="ko-KR" sz="900" b="1" dirty="0" smtClean="0"/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900" b="0" dirty="0" smtClean="0"/>
                        <a:t>(1)</a:t>
                      </a:r>
                      <a:r>
                        <a:rPr lang="ko-KR" altLang="en-US" sz="900" b="0" dirty="0" smtClean="0"/>
                        <a:t>로그인 화면으로 이동</a:t>
                      </a:r>
                      <a:endParaRPr lang="en-US" altLang="ko-KR" sz="900" b="0" dirty="0" smtClean="0"/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900" b="0" dirty="0" smtClean="0"/>
                        <a:t>(2)</a:t>
                      </a:r>
                      <a:r>
                        <a:rPr lang="ko-KR" altLang="en-US" sz="900" b="0" dirty="0" smtClean="0"/>
                        <a:t>로그인 후 </a:t>
                      </a:r>
                      <a:r>
                        <a:rPr lang="ko-KR" altLang="en-US" sz="900" b="0" dirty="0" err="1" smtClean="0"/>
                        <a:t>예약내역</a:t>
                      </a:r>
                      <a:r>
                        <a:rPr lang="ko-KR" altLang="en-US" sz="900" b="0" dirty="0" smtClean="0"/>
                        <a:t> 화면으로 이동</a:t>
                      </a:r>
                      <a:endParaRPr lang="en-US" altLang="ko-KR" sz="900" b="0" dirty="0" smtClean="0"/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8054">
                <a:tc rowSpan="3"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900" dirty="0" smtClean="0"/>
                        <a:t>5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="1" dirty="0" smtClean="0"/>
                        <a:t>즐겨 찾기 버튼</a:t>
                      </a:r>
                      <a:r>
                        <a:rPr lang="en-US" altLang="ko-KR" sz="900" b="1" dirty="0" smtClean="0"/>
                        <a:t>(</a:t>
                      </a:r>
                      <a:r>
                        <a:rPr lang="ko-KR" altLang="en-US" sz="900" b="1" dirty="0" smtClean="0"/>
                        <a:t>로그인 상태에 따라 분기</a:t>
                      </a:r>
                      <a:r>
                        <a:rPr lang="en-US" altLang="ko-KR" sz="900" b="1" dirty="0" smtClean="0"/>
                        <a:t>)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128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="1" dirty="0" smtClean="0"/>
                        <a:t>로그인 상태</a:t>
                      </a:r>
                      <a:endParaRPr lang="en-US" altLang="ko-KR" sz="900" b="1" dirty="0" smtClean="0"/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dirty="0" smtClean="0"/>
                        <a:t>즐겨 찾기 화면으로 이동</a:t>
                      </a:r>
                      <a:endParaRPr lang="en-US" altLang="ko-KR" sz="900" dirty="0" smtClean="0"/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8773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="1" dirty="0" smtClean="0"/>
                        <a:t>비 로그인 상태</a:t>
                      </a:r>
                      <a:endParaRPr lang="en-US" altLang="ko-KR" sz="900" b="1" dirty="0" smtClean="0"/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900" b="0" dirty="0" smtClean="0"/>
                        <a:t>(1)"</a:t>
                      </a:r>
                      <a:r>
                        <a:rPr lang="ko-KR" altLang="en-US" sz="900" b="0" dirty="0" err="1" smtClean="0"/>
                        <a:t>로그인이</a:t>
                      </a:r>
                      <a:r>
                        <a:rPr lang="ko-KR" altLang="en-US" sz="900" b="0" dirty="0" smtClean="0"/>
                        <a:t> 필요한 메뉴 입니다</a:t>
                      </a:r>
                      <a:r>
                        <a:rPr lang="en-US" altLang="ko-KR" sz="900" b="0" dirty="0" smtClean="0"/>
                        <a:t>. </a:t>
                      </a:r>
                      <a:r>
                        <a:rPr lang="ko-KR" altLang="en-US" sz="900" b="0" dirty="0" err="1" smtClean="0"/>
                        <a:t>로그인을</a:t>
                      </a:r>
                      <a:r>
                        <a:rPr lang="ko-KR" altLang="en-US" sz="900" b="0" dirty="0" smtClean="0"/>
                        <a:t> 하시겠습니까</a:t>
                      </a:r>
                      <a:r>
                        <a:rPr lang="en-US" altLang="ko-KR" sz="900" b="0" dirty="0" smtClean="0"/>
                        <a:t>?" </a:t>
                      </a:r>
                      <a:r>
                        <a:rPr lang="ko-KR" altLang="en-US" sz="900" b="0" dirty="0" smtClean="0"/>
                        <a:t>문구 노출</a:t>
                      </a:r>
                      <a:endParaRPr lang="en-US" altLang="ko-KR" sz="900" b="0" dirty="0" smtClean="0"/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900" b="0" dirty="0" smtClean="0"/>
                        <a:t>(2)</a:t>
                      </a:r>
                      <a:r>
                        <a:rPr lang="ko-KR" altLang="en-US" sz="900" b="0" dirty="0" smtClean="0"/>
                        <a:t>로그인 화면으로 이동</a:t>
                      </a:r>
                      <a:endParaRPr lang="en-US" altLang="ko-KR" sz="900" b="0" dirty="0" smtClean="0"/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900" b="0" dirty="0" smtClean="0"/>
                        <a:t>(3)</a:t>
                      </a:r>
                      <a:r>
                        <a:rPr lang="ko-KR" altLang="en-US" sz="900" b="0" dirty="0" smtClean="0"/>
                        <a:t>로그인 후 즐겨 찾기 화면으로 이동</a:t>
                      </a:r>
                      <a:endParaRPr lang="en-US" altLang="ko-KR" sz="900" b="0" dirty="0" smtClean="0"/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128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6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900" b="1" dirty="0" smtClean="0"/>
                        <a:t>쿠폰 버튼</a:t>
                      </a:r>
                      <a:endParaRPr lang="en-US" altLang="ko-KR" sz="900" b="1" dirty="0" smtClean="0"/>
                    </a:p>
                    <a:p>
                      <a:pPr algn="l" latinLnBrk="1"/>
                      <a:r>
                        <a:rPr lang="ko-KR" altLang="en-US" sz="900" dirty="0" smtClean="0"/>
                        <a:t>쿠폰 화면으로 이동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128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7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900" b="1" dirty="0" smtClean="0"/>
                        <a:t>이벤트 버튼</a:t>
                      </a:r>
                      <a:endParaRPr lang="en-US" altLang="ko-KR" sz="900" b="1" dirty="0" smtClean="0"/>
                    </a:p>
                    <a:p>
                      <a:pPr algn="l" latinLnBrk="1"/>
                      <a:r>
                        <a:rPr lang="ko-KR" altLang="en-US" sz="900" dirty="0" smtClean="0"/>
                        <a:t>이벤트 화면으로 이동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128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8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900" b="1" dirty="0" smtClean="0"/>
                        <a:t>설정 버튼</a:t>
                      </a:r>
                      <a:endParaRPr lang="en-US" altLang="ko-KR" sz="900" b="1" dirty="0" smtClean="0"/>
                    </a:p>
                    <a:p>
                      <a:pPr algn="l" latinLnBrk="1"/>
                      <a:r>
                        <a:rPr lang="ko-KR" altLang="en-US" sz="900" dirty="0" smtClean="0"/>
                        <a:t>설정 화면으로 이동</a:t>
                      </a: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1" name="곱셈 기호 20"/>
          <p:cNvSpPr/>
          <p:nvPr/>
        </p:nvSpPr>
        <p:spPr>
          <a:xfrm>
            <a:off x="2480116" y="1363486"/>
            <a:ext cx="216024" cy="216024"/>
          </a:xfrm>
          <a:prstGeom prst="mathMultiply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226167" y="1341177"/>
            <a:ext cx="252000" cy="25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30" name="직사각형 29"/>
          <p:cNvSpPr/>
          <p:nvPr/>
        </p:nvSpPr>
        <p:spPr>
          <a:xfrm>
            <a:off x="2051720" y="1331846"/>
            <a:ext cx="396000" cy="252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1.1</a:t>
            </a:r>
            <a:endParaRPr lang="ko-KR" altLang="en-US" sz="1200" dirty="0"/>
          </a:p>
        </p:txBody>
      </p:sp>
      <p:sp>
        <p:nvSpPr>
          <p:cNvPr id="31" name="직사각형 30"/>
          <p:cNvSpPr/>
          <p:nvPr/>
        </p:nvSpPr>
        <p:spPr>
          <a:xfrm>
            <a:off x="2012132" y="2060848"/>
            <a:ext cx="396000" cy="252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1.2</a:t>
            </a:r>
            <a:endParaRPr lang="ko-KR" altLang="en-US" sz="1200" dirty="0"/>
          </a:p>
        </p:txBody>
      </p:sp>
      <p:sp>
        <p:nvSpPr>
          <p:cNvPr id="32" name="직사각형 31"/>
          <p:cNvSpPr/>
          <p:nvPr/>
        </p:nvSpPr>
        <p:spPr>
          <a:xfrm>
            <a:off x="228399" y="2745697"/>
            <a:ext cx="252000" cy="25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33" name="직사각형 32"/>
          <p:cNvSpPr/>
          <p:nvPr/>
        </p:nvSpPr>
        <p:spPr>
          <a:xfrm>
            <a:off x="226167" y="3032920"/>
            <a:ext cx="252000" cy="25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sp>
        <p:nvSpPr>
          <p:cNvPr id="34" name="직사각형 33"/>
          <p:cNvSpPr/>
          <p:nvPr/>
        </p:nvSpPr>
        <p:spPr>
          <a:xfrm>
            <a:off x="226167" y="3320920"/>
            <a:ext cx="252000" cy="25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  <p:sp>
        <p:nvSpPr>
          <p:cNvPr id="35" name="직사각형 34"/>
          <p:cNvSpPr/>
          <p:nvPr/>
        </p:nvSpPr>
        <p:spPr>
          <a:xfrm>
            <a:off x="228399" y="3608920"/>
            <a:ext cx="252000" cy="25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5</a:t>
            </a:r>
            <a:endParaRPr lang="ko-KR" altLang="en-US" sz="1200" dirty="0"/>
          </a:p>
        </p:txBody>
      </p:sp>
      <p:sp>
        <p:nvSpPr>
          <p:cNvPr id="36" name="직사각형 35"/>
          <p:cNvSpPr/>
          <p:nvPr/>
        </p:nvSpPr>
        <p:spPr>
          <a:xfrm>
            <a:off x="225966" y="3878920"/>
            <a:ext cx="252000" cy="25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6</a:t>
            </a:r>
            <a:endParaRPr lang="ko-KR" altLang="en-US" sz="1200" dirty="0"/>
          </a:p>
        </p:txBody>
      </p:sp>
      <p:sp>
        <p:nvSpPr>
          <p:cNvPr id="40" name="직사각형 39"/>
          <p:cNvSpPr/>
          <p:nvPr/>
        </p:nvSpPr>
        <p:spPr>
          <a:xfrm>
            <a:off x="467544" y="4148920"/>
            <a:ext cx="2232248" cy="1790928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400" dirty="0"/>
          </a:p>
        </p:txBody>
      </p:sp>
      <p:sp>
        <p:nvSpPr>
          <p:cNvPr id="41" name="직사각형 40"/>
          <p:cNvSpPr/>
          <p:nvPr/>
        </p:nvSpPr>
        <p:spPr>
          <a:xfrm>
            <a:off x="463892" y="4147795"/>
            <a:ext cx="2232248" cy="288000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 smtClean="0"/>
              <a:t>이벤트</a:t>
            </a:r>
            <a:endParaRPr lang="ko-KR" altLang="en-US" sz="1400" dirty="0"/>
          </a:p>
        </p:txBody>
      </p:sp>
      <p:sp>
        <p:nvSpPr>
          <p:cNvPr id="42" name="직사각형 41"/>
          <p:cNvSpPr/>
          <p:nvPr/>
        </p:nvSpPr>
        <p:spPr>
          <a:xfrm>
            <a:off x="463892" y="4435795"/>
            <a:ext cx="2232248" cy="288000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/>
              <a:t>설정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225966" y="4193320"/>
            <a:ext cx="252000" cy="25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7</a:t>
            </a:r>
            <a:endParaRPr lang="ko-KR" altLang="en-US" sz="1200" dirty="0"/>
          </a:p>
        </p:txBody>
      </p:sp>
      <p:sp>
        <p:nvSpPr>
          <p:cNvPr id="44" name="직사각형 43"/>
          <p:cNvSpPr/>
          <p:nvPr/>
        </p:nvSpPr>
        <p:spPr>
          <a:xfrm>
            <a:off x="225966" y="4481320"/>
            <a:ext cx="252000" cy="25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8</a:t>
            </a:r>
            <a:endParaRPr lang="ko-KR" altLang="en-US" sz="1200" dirty="0"/>
          </a:p>
        </p:txBody>
      </p:sp>
      <p:sp>
        <p:nvSpPr>
          <p:cNvPr id="45" name="직사각형 44"/>
          <p:cNvSpPr/>
          <p:nvPr/>
        </p:nvSpPr>
        <p:spPr>
          <a:xfrm>
            <a:off x="3489298" y="1700808"/>
            <a:ext cx="2160240" cy="936104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err="1">
                <a:solidFill>
                  <a:schemeClr val="tx1"/>
                </a:solidFill>
              </a:rPr>
              <a:t>로그인이</a:t>
            </a:r>
            <a:r>
              <a:rPr lang="ko-KR" altLang="en-US" sz="1100" dirty="0">
                <a:solidFill>
                  <a:schemeClr val="tx1"/>
                </a:solidFill>
              </a:rPr>
              <a:t> 필요한 메뉴 입니다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 err="1">
                <a:solidFill>
                  <a:schemeClr val="tx1"/>
                </a:solidFill>
              </a:rPr>
              <a:t>로그인을</a:t>
            </a:r>
            <a:r>
              <a:rPr lang="ko-KR" altLang="en-US" sz="1100" dirty="0">
                <a:solidFill>
                  <a:schemeClr val="tx1"/>
                </a:solidFill>
              </a:rPr>
              <a:t> 하시겠습니까</a:t>
            </a:r>
            <a:r>
              <a:rPr lang="en-US" altLang="ko-KR" sz="1100" dirty="0">
                <a:solidFill>
                  <a:schemeClr val="tx1"/>
                </a:solidFill>
              </a:rPr>
              <a:t>?" 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489298" y="1340768"/>
            <a:ext cx="2160240" cy="3600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로그인 필요</a:t>
            </a:r>
            <a:endParaRPr lang="ko-KR" altLang="en-US" sz="1200" dirty="0"/>
          </a:p>
        </p:txBody>
      </p:sp>
      <p:sp>
        <p:nvSpPr>
          <p:cNvPr id="47" name="직사각형 46"/>
          <p:cNvSpPr/>
          <p:nvPr/>
        </p:nvSpPr>
        <p:spPr>
          <a:xfrm>
            <a:off x="3489298" y="2636912"/>
            <a:ext cx="1080120" cy="3600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취</a:t>
            </a:r>
            <a:r>
              <a:rPr lang="ko-KR" altLang="en-US" sz="1200" dirty="0"/>
              <a:t>소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4569418" y="2636912"/>
            <a:ext cx="1080120" cy="3600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로그</a:t>
            </a:r>
            <a:r>
              <a:rPr lang="ko-KR" altLang="en-US" sz="1200" dirty="0"/>
              <a:t>인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3363298" y="1394788"/>
            <a:ext cx="252000" cy="25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9</a:t>
            </a:r>
            <a:endParaRPr lang="ko-KR" altLang="en-US" sz="1200" dirty="0"/>
          </a:p>
        </p:txBody>
      </p:sp>
      <p:sp>
        <p:nvSpPr>
          <p:cNvPr id="50" name="직사각형 49"/>
          <p:cNvSpPr/>
          <p:nvPr/>
        </p:nvSpPr>
        <p:spPr>
          <a:xfrm>
            <a:off x="3363298" y="2690932"/>
            <a:ext cx="396000" cy="252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9</a:t>
            </a:r>
            <a:r>
              <a:rPr lang="en-US" altLang="ko-KR" sz="1200" dirty="0" smtClean="0"/>
              <a:t>.1</a:t>
            </a:r>
            <a:endParaRPr lang="ko-KR" altLang="en-US" sz="1200" dirty="0"/>
          </a:p>
        </p:txBody>
      </p:sp>
      <p:sp>
        <p:nvSpPr>
          <p:cNvPr id="51" name="직사각형 50"/>
          <p:cNvSpPr/>
          <p:nvPr/>
        </p:nvSpPr>
        <p:spPr>
          <a:xfrm>
            <a:off x="4443418" y="2690932"/>
            <a:ext cx="396000" cy="252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9</a:t>
            </a:r>
            <a:r>
              <a:rPr lang="en-US" altLang="ko-KR" sz="1200" dirty="0" smtClean="0"/>
              <a:t>.2</a:t>
            </a:r>
            <a:endParaRPr lang="ko-KR" altLang="en-US" sz="1200" dirty="0"/>
          </a:p>
        </p:txBody>
      </p:sp>
      <p:sp>
        <p:nvSpPr>
          <p:cNvPr id="52" name="직사각형 51"/>
          <p:cNvSpPr/>
          <p:nvPr/>
        </p:nvSpPr>
        <p:spPr>
          <a:xfrm>
            <a:off x="3495003" y="3555064"/>
            <a:ext cx="2160240" cy="936104"/>
          </a:xfrm>
          <a:prstGeom prst="rect">
            <a:avLst/>
          </a:prstGeom>
          <a:solidFill>
            <a:schemeClr val="bg1">
              <a:lumMod val="7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로그 아웃 하시겠습니까</a:t>
            </a:r>
            <a:r>
              <a:rPr lang="en-US" altLang="ko-KR" sz="1100" dirty="0" smtClean="0">
                <a:solidFill>
                  <a:schemeClr val="tx1"/>
                </a:solidFill>
              </a:rPr>
              <a:t>?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495003" y="3195024"/>
            <a:ext cx="2160240" cy="3600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로그 아웃</a:t>
            </a:r>
            <a:endParaRPr lang="ko-KR" altLang="en-US" sz="1200" dirty="0"/>
          </a:p>
        </p:txBody>
      </p:sp>
      <p:sp>
        <p:nvSpPr>
          <p:cNvPr id="54" name="직사각형 53"/>
          <p:cNvSpPr/>
          <p:nvPr/>
        </p:nvSpPr>
        <p:spPr>
          <a:xfrm>
            <a:off x="3495003" y="4491168"/>
            <a:ext cx="1080120" cy="3600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취</a:t>
            </a:r>
            <a:r>
              <a:rPr lang="ko-KR" altLang="en-US" sz="1200" dirty="0"/>
              <a:t>소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4575123" y="4491168"/>
            <a:ext cx="1080120" cy="3600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로그아웃</a:t>
            </a:r>
            <a:endParaRPr lang="ko-KR" altLang="en-US" sz="1200" dirty="0"/>
          </a:p>
        </p:txBody>
      </p:sp>
      <p:sp>
        <p:nvSpPr>
          <p:cNvPr id="59" name="직사각형 58"/>
          <p:cNvSpPr/>
          <p:nvPr/>
        </p:nvSpPr>
        <p:spPr>
          <a:xfrm>
            <a:off x="3347864" y="3249044"/>
            <a:ext cx="396000" cy="2520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1.3</a:t>
            </a:r>
            <a:endParaRPr lang="ko-KR" altLang="en-US" sz="1200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567650"/>
              </p:ext>
            </p:extLst>
          </p:nvPr>
        </p:nvGraphicFramePr>
        <p:xfrm>
          <a:off x="3333005" y="5151120"/>
          <a:ext cx="2679731" cy="170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2819"/>
                <a:gridCol w="352120"/>
                <a:gridCol w="1944792"/>
              </a:tblGrid>
              <a:tr h="350520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/>
                        <a:t>9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ko-KR" altLang="en-US" sz="900" b="1" dirty="0" smtClean="0"/>
                        <a:t>로그인 팝업</a:t>
                      </a:r>
                      <a:endParaRPr lang="en-US" altLang="ko-KR" sz="900" b="1" dirty="0" smtClean="0"/>
                    </a:p>
                    <a:p>
                      <a:pPr algn="l" latinLnBrk="1"/>
                      <a:r>
                        <a:rPr lang="ko-KR" altLang="en-US" sz="900" dirty="0" smtClean="0"/>
                        <a:t>비 로그인 상태에서 </a:t>
                      </a:r>
                      <a:r>
                        <a:rPr lang="ko-KR" altLang="en-US" sz="900" dirty="0" err="1" smtClean="0"/>
                        <a:t>로그인이</a:t>
                      </a:r>
                      <a:r>
                        <a:rPr lang="ko-KR" altLang="en-US" sz="900" dirty="0" smtClean="0"/>
                        <a:t> 필요한 메뉴의 경우 알림 팝업을 호출</a:t>
                      </a:r>
                      <a:r>
                        <a:rPr lang="en-US" altLang="ko-KR" sz="900" dirty="0" smtClean="0"/>
                        <a:t>.</a:t>
                      </a:r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010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/>
                        <a:t>9.1</a:t>
                      </a:r>
                      <a:endParaRPr lang="ko-KR" altLang="en-US" sz="900" b="0" dirty="0"/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1" dirty="0" smtClean="0"/>
                        <a:t>취소</a:t>
                      </a:r>
                      <a:endParaRPr lang="en-US" altLang="ko-KR" sz="900" b="1" dirty="0" smtClean="0"/>
                    </a:p>
                    <a:p>
                      <a:pPr algn="l" latinLnBrk="1"/>
                      <a:r>
                        <a:rPr lang="ko-KR" altLang="en-US" sz="900" dirty="0" smtClean="0"/>
                        <a:t>팝업을 닫는다</a:t>
                      </a:r>
                      <a:r>
                        <a:rPr lang="en-US" altLang="ko-KR" sz="900" dirty="0" smtClean="0"/>
                        <a:t>.</a:t>
                      </a:r>
                    </a:p>
                    <a:p>
                      <a:pPr algn="l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052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dirty="0" smtClean="0"/>
                        <a:t>9.2</a:t>
                      </a:r>
                      <a:endParaRPr lang="ko-KR" altLang="en-US" sz="900" b="0" dirty="0"/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900" b="1" dirty="0" smtClean="0"/>
                        <a:t>로그인</a:t>
                      </a:r>
                      <a:endParaRPr lang="en-US" altLang="ko-KR" sz="900" b="1" dirty="0" smtClean="0"/>
                    </a:p>
                    <a:p>
                      <a:pPr algn="l" latinLnBrk="1"/>
                      <a:r>
                        <a:rPr lang="ko-KR" altLang="en-US" sz="900" dirty="0" smtClean="0"/>
                        <a:t>로그인 팝업을 호출</a:t>
                      </a:r>
                      <a:r>
                        <a:rPr lang="en-US" altLang="ko-KR" sz="900" dirty="0" smtClean="0"/>
                        <a:t>.</a:t>
                      </a:r>
                      <a:endParaRPr lang="ko-KR" altLang="en-US" sz="900" dirty="0" smtClean="0"/>
                    </a:p>
                    <a:p>
                      <a:pPr algn="l" latinLnBrk="1"/>
                      <a:endParaRPr lang="ko-KR" altLang="en-US" sz="900" dirty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072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881159"/>
              </p:ext>
            </p:extLst>
          </p:nvPr>
        </p:nvGraphicFramePr>
        <p:xfrm>
          <a:off x="107504" y="116632"/>
          <a:ext cx="8928992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92053"/>
                <a:gridCol w="1211792"/>
                <a:gridCol w="1084235"/>
                <a:gridCol w="1020456"/>
                <a:gridCol w="1020456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3.4 </a:t>
                      </a:r>
                      <a:r>
                        <a:rPr lang="ko-KR" altLang="en-US" sz="1200" b="1" dirty="0" smtClean="0"/>
                        <a:t>홈</a:t>
                      </a:r>
                      <a:r>
                        <a:rPr lang="en-US" altLang="ko-KR" sz="1200" b="1" dirty="0" smtClean="0"/>
                        <a:t>&gt;</a:t>
                      </a:r>
                      <a:r>
                        <a:rPr lang="ko-KR" altLang="en-US" sz="1200" b="1" dirty="0" err="1" smtClean="0"/>
                        <a:t>홈클리닝</a:t>
                      </a:r>
                      <a:r>
                        <a:rPr lang="ko-KR" altLang="en-US" sz="1200" b="1" dirty="0" smtClean="0"/>
                        <a:t> 예약</a:t>
                      </a:r>
                      <a:r>
                        <a:rPr lang="en-US" altLang="ko-KR" sz="1200" b="1" dirty="0" smtClean="0"/>
                        <a:t>&gt;</a:t>
                      </a:r>
                      <a:r>
                        <a:rPr lang="ko-KR" altLang="en-US" sz="1200" b="1" dirty="0" smtClean="0"/>
                        <a:t>업체 리스트 정보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버전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1.0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페이지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25</a:t>
                      </a:r>
                      <a:endParaRPr lang="ko-KR" altLang="en-US" sz="1200" dirty="0"/>
                    </a:p>
                  </a:txBody>
                  <a:tcPr/>
                </a:tc>
              </a:tr>
              <a:tr h="180020"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 smtClean="0"/>
                        <a:t>홈클리닝</a:t>
                      </a:r>
                      <a:r>
                        <a:rPr lang="ko-KR" altLang="en-US" sz="1200" b="0" dirty="0" smtClean="0"/>
                        <a:t> 업체 리스트 정보</a:t>
                      </a:r>
                      <a:r>
                        <a:rPr lang="en-US" altLang="ko-KR" sz="1200" b="0" dirty="0" smtClean="0"/>
                        <a:t>(</a:t>
                      </a:r>
                      <a:r>
                        <a:rPr lang="ko-KR" altLang="en-US" sz="1200" b="0" dirty="0" smtClean="0"/>
                        <a:t>리스트 세부 기능</a:t>
                      </a:r>
                      <a:r>
                        <a:rPr lang="en-US" altLang="ko-KR" sz="1200" b="0" dirty="0" smtClean="0"/>
                        <a:t>)</a:t>
                      </a:r>
                      <a:endParaRPr lang="ko-KR" alt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2" name="직사각형 61"/>
          <p:cNvSpPr/>
          <p:nvPr/>
        </p:nvSpPr>
        <p:spPr>
          <a:xfrm>
            <a:off x="467544" y="1340768"/>
            <a:ext cx="2664296" cy="460545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</p:txBody>
      </p:sp>
      <p:sp>
        <p:nvSpPr>
          <p:cNvPr id="63" name="직사각형 62"/>
          <p:cNvSpPr/>
          <p:nvPr/>
        </p:nvSpPr>
        <p:spPr>
          <a:xfrm>
            <a:off x="467544" y="1121688"/>
            <a:ext cx="2664296" cy="21908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status bar</a:t>
            </a:r>
            <a:endParaRPr lang="ko-KR" altLang="en-US" sz="1000" dirty="0"/>
          </a:p>
        </p:txBody>
      </p:sp>
      <p:sp>
        <p:nvSpPr>
          <p:cNvPr id="66" name="직사각형 65"/>
          <p:cNvSpPr/>
          <p:nvPr/>
        </p:nvSpPr>
        <p:spPr>
          <a:xfrm>
            <a:off x="467544" y="1340768"/>
            <a:ext cx="2664296" cy="3600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홈클리닝</a:t>
            </a:r>
            <a:r>
              <a:rPr lang="ko-KR" altLang="en-US" sz="1200" dirty="0" smtClean="0"/>
              <a:t> 예약</a:t>
            </a:r>
            <a:endParaRPr lang="ko-KR" altLang="en-US" sz="1200" dirty="0"/>
          </a:p>
        </p:txBody>
      </p:sp>
      <p:grpSp>
        <p:nvGrpSpPr>
          <p:cNvPr id="67" name="그룹 66"/>
          <p:cNvGrpSpPr/>
          <p:nvPr/>
        </p:nvGrpSpPr>
        <p:grpSpPr>
          <a:xfrm>
            <a:off x="539552" y="1421728"/>
            <a:ext cx="216024" cy="198119"/>
            <a:chOff x="539552" y="1421728"/>
            <a:chExt cx="216024" cy="198119"/>
          </a:xfrm>
        </p:grpSpPr>
        <p:sp>
          <p:nvSpPr>
            <p:cNvPr id="68" name="직사각형 67"/>
            <p:cNvSpPr/>
            <p:nvPr/>
          </p:nvSpPr>
          <p:spPr>
            <a:xfrm>
              <a:off x="539552" y="1421728"/>
              <a:ext cx="216024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539552" y="1497928"/>
              <a:ext cx="216024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539552" y="1574128"/>
              <a:ext cx="216024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1" name="직사각형 70"/>
          <p:cNvSpPr/>
          <p:nvPr/>
        </p:nvSpPr>
        <p:spPr>
          <a:xfrm>
            <a:off x="827584" y="1700808"/>
            <a:ext cx="2304256" cy="3600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경기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수원</a:t>
            </a:r>
            <a:r>
              <a:rPr lang="en-US" altLang="ko-KR" sz="1000" dirty="0" smtClean="0"/>
              <a:t>, </a:t>
            </a:r>
            <a:r>
              <a:rPr lang="ko-KR" altLang="en-US" sz="1000" dirty="0" err="1" smtClean="0"/>
              <a:t>화서동</a:t>
            </a:r>
            <a:endParaRPr lang="ko-KR" altLang="en-US" sz="1000" dirty="0"/>
          </a:p>
        </p:txBody>
      </p:sp>
      <p:sp>
        <p:nvSpPr>
          <p:cNvPr id="72" name="직사각형 71"/>
          <p:cNvSpPr/>
          <p:nvPr/>
        </p:nvSpPr>
        <p:spPr>
          <a:xfrm>
            <a:off x="467544" y="1700808"/>
            <a:ext cx="426714" cy="3600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2123728" y="2060848"/>
            <a:ext cx="1008112" cy="3600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111-111 1</a:t>
            </a:r>
            <a:r>
              <a:rPr lang="ko-KR" altLang="en-US" sz="1000" dirty="0" smtClean="0"/>
              <a:t>층</a:t>
            </a:r>
            <a:endParaRPr lang="ko-KR" altLang="en-US" sz="1000" dirty="0"/>
          </a:p>
        </p:txBody>
      </p:sp>
      <p:sp>
        <p:nvSpPr>
          <p:cNvPr id="75" name="타원 74"/>
          <p:cNvSpPr/>
          <p:nvPr/>
        </p:nvSpPr>
        <p:spPr>
          <a:xfrm>
            <a:off x="575556" y="1808820"/>
            <a:ext cx="170686" cy="144016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각 삼각형 75"/>
          <p:cNvSpPr/>
          <p:nvPr/>
        </p:nvSpPr>
        <p:spPr>
          <a:xfrm rot="16200000">
            <a:off x="2975726" y="1907596"/>
            <a:ext cx="108013" cy="128015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각 삼각형 93"/>
          <p:cNvSpPr/>
          <p:nvPr/>
        </p:nvSpPr>
        <p:spPr>
          <a:xfrm rot="16200000">
            <a:off x="2975726" y="2249146"/>
            <a:ext cx="108013" cy="128015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/>
          <p:cNvSpPr/>
          <p:nvPr/>
        </p:nvSpPr>
        <p:spPr>
          <a:xfrm>
            <a:off x="467544" y="2060848"/>
            <a:ext cx="1656184" cy="3600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u="sng" dirty="0" smtClean="0"/>
              <a:t>16.09.14</a:t>
            </a:r>
            <a:r>
              <a:rPr lang="ko-KR" altLang="en-US" sz="1000" dirty="0" smtClean="0"/>
              <a:t>▽</a:t>
            </a:r>
            <a:r>
              <a:rPr lang="en-US" altLang="ko-KR" sz="1000" dirty="0" smtClean="0"/>
              <a:t>   </a:t>
            </a:r>
            <a:r>
              <a:rPr lang="ko-KR" altLang="en-US" sz="1000" u="sng" dirty="0" smtClean="0"/>
              <a:t>오후 </a:t>
            </a:r>
            <a:r>
              <a:rPr lang="en-US" altLang="ko-KR" sz="1000" u="sng" dirty="0" smtClean="0"/>
              <a:t>02:00</a:t>
            </a:r>
            <a:r>
              <a:rPr lang="ko-KR" altLang="en-US" sz="1000" dirty="0" smtClean="0"/>
              <a:t>▽</a:t>
            </a:r>
            <a:endParaRPr lang="ko-KR" altLang="en-US" sz="1000" dirty="0"/>
          </a:p>
        </p:txBody>
      </p:sp>
      <p:sp>
        <p:nvSpPr>
          <p:cNvPr id="105" name="직사각형 104"/>
          <p:cNvSpPr/>
          <p:nvPr/>
        </p:nvSpPr>
        <p:spPr>
          <a:xfrm>
            <a:off x="476919" y="2564904"/>
            <a:ext cx="12362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/>
              <a:t>검색 결과 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총 </a:t>
            </a:r>
            <a:r>
              <a:rPr lang="en-US" altLang="ko-KR" sz="1000" dirty="0" smtClean="0"/>
              <a:t>3</a:t>
            </a:r>
            <a:r>
              <a:rPr lang="ko-KR" altLang="en-US" sz="1000" dirty="0" smtClean="0"/>
              <a:t>건</a:t>
            </a:r>
            <a:r>
              <a:rPr lang="en-US" altLang="ko-KR" sz="1000" dirty="0" smtClean="0"/>
              <a:t>)</a:t>
            </a:r>
            <a:endParaRPr lang="ko-KR" altLang="en-US" sz="1000" dirty="0"/>
          </a:p>
        </p:txBody>
      </p:sp>
      <p:grpSp>
        <p:nvGrpSpPr>
          <p:cNvPr id="9" name="그룹 8"/>
          <p:cNvGrpSpPr/>
          <p:nvPr/>
        </p:nvGrpSpPr>
        <p:grpSpPr>
          <a:xfrm>
            <a:off x="467544" y="2811125"/>
            <a:ext cx="2664296" cy="936104"/>
            <a:chOff x="467544" y="2924944"/>
            <a:chExt cx="2664296" cy="936104"/>
          </a:xfrm>
        </p:grpSpPr>
        <p:sp>
          <p:nvSpPr>
            <p:cNvPr id="102" name="직사각형 101"/>
            <p:cNvSpPr/>
            <p:nvPr/>
          </p:nvSpPr>
          <p:spPr>
            <a:xfrm>
              <a:off x="467544" y="2924944"/>
              <a:ext cx="2664296" cy="93610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539552" y="3025241"/>
              <a:ext cx="792088" cy="7355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VISUAL</a:t>
              </a:r>
            </a:p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[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업체 사진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]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440267" y="3155544"/>
              <a:ext cx="563966" cy="5025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예약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341562" y="3052865"/>
              <a:ext cx="1349896" cy="70788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1000" b="1" dirty="0" err="1" smtClean="0">
                  <a:solidFill>
                    <a:schemeClr val="bg1"/>
                  </a:solidFill>
                </a:rPr>
                <a:t>번개청소맨</a:t>
              </a:r>
              <a:endParaRPr lang="en-US" altLang="ko-KR" sz="1000" b="1" dirty="0" smtClean="0">
                <a:solidFill>
                  <a:schemeClr val="bg1"/>
                </a:solidFill>
              </a:endParaRPr>
            </a:p>
            <a:p>
              <a:endParaRPr lang="en-US" altLang="ko-KR" sz="1000" b="1" dirty="0" smtClean="0">
                <a:solidFill>
                  <a:schemeClr val="bg1"/>
                </a:solidFill>
              </a:endParaRPr>
            </a:p>
            <a:p>
              <a:r>
                <a:rPr lang="ko-KR" altLang="en-US" sz="1000" dirty="0" smtClean="0">
                  <a:solidFill>
                    <a:schemeClr val="bg1"/>
                  </a:solidFill>
                </a:rPr>
                <a:t>★★★★☆</a:t>
              </a:r>
              <a:endParaRPr lang="en-US" altLang="ko-KR" sz="1000" dirty="0">
                <a:solidFill>
                  <a:schemeClr val="bg1"/>
                </a:solidFill>
              </a:endParaRPr>
            </a:p>
            <a:p>
              <a:r>
                <a:rPr lang="en-US" altLang="ko-KR" sz="1000" dirty="0" smtClean="0">
                  <a:solidFill>
                    <a:schemeClr val="bg1"/>
                  </a:solidFill>
                </a:rPr>
                <a:t>35,000</a:t>
              </a:r>
              <a:r>
                <a:rPr lang="ko-KR" altLang="en-US" sz="1000" dirty="0" smtClean="0">
                  <a:solidFill>
                    <a:schemeClr val="bg1"/>
                  </a:solidFill>
                </a:rPr>
                <a:t>원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467544" y="3747229"/>
            <a:ext cx="2664296" cy="936104"/>
            <a:chOff x="467544" y="2924944"/>
            <a:chExt cx="2664296" cy="936104"/>
          </a:xfrm>
        </p:grpSpPr>
        <p:sp>
          <p:nvSpPr>
            <p:cNvPr id="115" name="직사각형 114"/>
            <p:cNvSpPr/>
            <p:nvPr/>
          </p:nvSpPr>
          <p:spPr>
            <a:xfrm>
              <a:off x="467544" y="2924944"/>
              <a:ext cx="2664296" cy="93610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/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539552" y="3025241"/>
              <a:ext cx="792088" cy="7355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VISUAL</a:t>
              </a:r>
            </a:p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[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업체 사진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]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2440267" y="3155544"/>
              <a:ext cx="563966" cy="5025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예약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1" name="직사각형 120"/>
            <p:cNvSpPr/>
            <p:nvPr/>
          </p:nvSpPr>
          <p:spPr>
            <a:xfrm>
              <a:off x="1341562" y="3052865"/>
              <a:ext cx="1349896" cy="70788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1000" b="1" dirty="0" err="1" smtClean="0">
                  <a:solidFill>
                    <a:schemeClr val="bg1"/>
                  </a:solidFill>
                </a:rPr>
                <a:t>깨끗한나라</a:t>
              </a:r>
              <a:endParaRPr lang="en-US" altLang="ko-KR" sz="1000" b="1" dirty="0" smtClean="0">
                <a:solidFill>
                  <a:schemeClr val="bg1"/>
                </a:solidFill>
              </a:endParaRPr>
            </a:p>
            <a:p>
              <a:endParaRPr lang="en-US" altLang="ko-KR" sz="1000" b="1" dirty="0" smtClean="0">
                <a:solidFill>
                  <a:schemeClr val="bg1"/>
                </a:solidFill>
              </a:endParaRPr>
            </a:p>
            <a:p>
              <a:r>
                <a:rPr lang="ko-KR" altLang="en-US" sz="1000" dirty="0" smtClean="0">
                  <a:solidFill>
                    <a:schemeClr val="bg1"/>
                  </a:solidFill>
                </a:rPr>
                <a:t>★★★★☆</a:t>
              </a:r>
              <a:endParaRPr lang="en-US" altLang="ko-KR" sz="1000" dirty="0">
                <a:solidFill>
                  <a:schemeClr val="bg1"/>
                </a:solidFill>
              </a:endParaRPr>
            </a:p>
            <a:p>
              <a:r>
                <a:rPr lang="en-US" altLang="ko-KR" sz="1000" dirty="0" smtClean="0">
                  <a:solidFill>
                    <a:schemeClr val="bg1"/>
                  </a:solidFill>
                </a:rPr>
                <a:t>45,000</a:t>
              </a:r>
              <a:r>
                <a:rPr lang="ko-KR" altLang="en-US" sz="1000" dirty="0" smtClean="0">
                  <a:solidFill>
                    <a:schemeClr val="bg1"/>
                  </a:solidFill>
                </a:rPr>
                <a:t>원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2" name="그룹 121"/>
          <p:cNvGrpSpPr/>
          <p:nvPr/>
        </p:nvGrpSpPr>
        <p:grpSpPr>
          <a:xfrm>
            <a:off x="467544" y="4683333"/>
            <a:ext cx="2664296" cy="936104"/>
            <a:chOff x="467544" y="2924944"/>
            <a:chExt cx="2664296" cy="936104"/>
          </a:xfrm>
        </p:grpSpPr>
        <p:sp>
          <p:nvSpPr>
            <p:cNvPr id="123" name="직사각형 122"/>
            <p:cNvSpPr/>
            <p:nvPr/>
          </p:nvSpPr>
          <p:spPr>
            <a:xfrm>
              <a:off x="467544" y="2924944"/>
              <a:ext cx="2664296" cy="93610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dirty="0"/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539552" y="3025241"/>
              <a:ext cx="792088" cy="7355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VISUAL</a:t>
              </a:r>
            </a:p>
            <a:p>
              <a:pPr algn="ctr"/>
              <a:r>
                <a:rPr lang="en-US" altLang="ko-KR" sz="1000" dirty="0" smtClean="0">
                  <a:solidFill>
                    <a:schemeClr val="tx1"/>
                  </a:solidFill>
                </a:rPr>
                <a:t>[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업체 사진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]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5" name="직사각형 124"/>
            <p:cNvSpPr/>
            <p:nvPr/>
          </p:nvSpPr>
          <p:spPr>
            <a:xfrm>
              <a:off x="2440267" y="3155544"/>
              <a:ext cx="563966" cy="50252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예약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26" name="직사각형 125"/>
            <p:cNvSpPr/>
            <p:nvPr/>
          </p:nvSpPr>
          <p:spPr>
            <a:xfrm>
              <a:off x="1341562" y="3052865"/>
              <a:ext cx="1349896" cy="707886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1000" b="1" dirty="0" err="1" smtClean="0">
                  <a:solidFill>
                    <a:schemeClr val="bg1"/>
                  </a:solidFill>
                </a:rPr>
                <a:t>푸르게푸르게</a:t>
              </a:r>
              <a:endParaRPr lang="en-US" altLang="ko-KR" sz="1000" b="1" dirty="0" smtClean="0">
                <a:solidFill>
                  <a:schemeClr val="bg1"/>
                </a:solidFill>
              </a:endParaRPr>
            </a:p>
            <a:p>
              <a:endParaRPr lang="en-US" altLang="ko-KR" sz="1000" b="1" dirty="0" smtClean="0">
                <a:solidFill>
                  <a:schemeClr val="bg1"/>
                </a:solidFill>
              </a:endParaRPr>
            </a:p>
            <a:p>
              <a:r>
                <a:rPr lang="ko-KR" altLang="en-US" sz="1000" dirty="0" smtClean="0">
                  <a:solidFill>
                    <a:schemeClr val="bg1"/>
                  </a:solidFill>
                </a:rPr>
                <a:t>★★★★☆</a:t>
              </a:r>
              <a:endParaRPr lang="en-US" altLang="ko-KR" sz="1000" dirty="0">
                <a:solidFill>
                  <a:schemeClr val="bg1"/>
                </a:solidFill>
              </a:endParaRPr>
            </a:p>
            <a:p>
              <a:r>
                <a:rPr lang="en-US" altLang="ko-KR" sz="1000" dirty="0">
                  <a:solidFill>
                    <a:schemeClr val="bg1"/>
                  </a:solidFill>
                </a:rPr>
                <a:t>5</a:t>
              </a:r>
              <a:r>
                <a:rPr lang="en-US" altLang="ko-KR" sz="1000" dirty="0" smtClean="0">
                  <a:solidFill>
                    <a:schemeClr val="bg1"/>
                  </a:solidFill>
                </a:rPr>
                <a:t>5,000</a:t>
              </a:r>
              <a:r>
                <a:rPr lang="ko-KR" altLang="en-US" sz="1000" dirty="0" smtClean="0">
                  <a:solidFill>
                    <a:schemeClr val="bg1"/>
                  </a:solidFill>
                </a:rPr>
                <a:t>원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27" name="표 1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6298"/>
              </p:ext>
            </p:extLst>
          </p:nvPr>
        </p:nvGraphicFramePr>
        <p:xfrm>
          <a:off x="6012160" y="664703"/>
          <a:ext cx="3024336" cy="602164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48"/>
                <a:gridCol w="432048"/>
                <a:gridCol w="2160240"/>
              </a:tblGrid>
              <a:tr h="219036">
                <a:tc gridSpan="3"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ko-KR" altLang="en-US" sz="900" dirty="0" smtClean="0"/>
                        <a:t>화면 설명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endParaRPr lang="ko-KR" altLang="en-US" sz="9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19473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900" dirty="0" smtClean="0"/>
                        <a:t>1</a:t>
                      </a:r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="1" dirty="0" smtClean="0"/>
                        <a:t>검색 결과</a:t>
                      </a:r>
                      <a:endParaRPr lang="en-US" altLang="ko-KR" sz="900" b="1" dirty="0" smtClean="0"/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="0" dirty="0" smtClean="0"/>
                        <a:t>선택한 일정 및 지역에 서비스가 되는 업체만 노출</a:t>
                      </a:r>
                      <a:r>
                        <a:rPr lang="en-US" altLang="ko-KR" sz="900" b="0" dirty="0" smtClean="0"/>
                        <a:t>.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4800">
                <a:tc rowSpan="7"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900" dirty="0" smtClean="0"/>
                        <a:t>2</a:t>
                      </a:r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="1" dirty="0" smtClean="0"/>
                        <a:t>업체 리스트</a:t>
                      </a:r>
                      <a:endParaRPr lang="en-US" altLang="ko-KR" sz="900" b="1" dirty="0" smtClean="0"/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endParaRPr lang="en-US" altLang="ko-KR" sz="900" b="0" dirty="0" smtClean="0"/>
                    </a:p>
                  </a:txBody>
                  <a:tcPr anchor="ctr"/>
                </a:tc>
              </a:tr>
              <a:tr h="30897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900" b="0" dirty="0" smtClean="0"/>
                        <a:t>(1) </a:t>
                      </a:r>
                      <a:r>
                        <a:rPr lang="ko-KR" altLang="en-US" sz="900" b="0" dirty="0" smtClean="0"/>
                        <a:t>지역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일정이 입력되지 않은 경우</a:t>
                      </a:r>
                      <a:endParaRPr lang="en-US" altLang="ko-KR" sz="900" b="0" dirty="0" smtClean="0"/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="0" dirty="0" smtClean="0"/>
                        <a:t>모든 업체 리스트 노출</a:t>
                      </a:r>
                      <a:r>
                        <a:rPr lang="en-US" altLang="ko-KR" sz="900" b="0" dirty="0" smtClean="0"/>
                        <a:t>.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900" b="0" dirty="0" smtClean="0"/>
                        <a:t>(2) </a:t>
                      </a:r>
                      <a:r>
                        <a:rPr lang="ko-KR" altLang="en-US" sz="900" b="0" dirty="0" smtClean="0"/>
                        <a:t>지역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일정이 입력된 경우</a:t>
                      </a:r>
                      <a:endParaRPr lang="en-US" altLang="ko-KR" sz="900" b="0" dirty="0" smtClean="0"/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="0" dirty="0" smtClean="0"/>
                        <a:t>해당 지</a:t>
                      </a:r>
                      <a:r>
                        <a:rPr lang="ko-KR" altLang="en-US" sz="900" b="0" baseline="0" dirty="0" smtClean="0"/>
                        <a:t>역 및 시간대에 서비스 되고 있는 업체만 리스트에 노출</a:t>
                      </a:r>
                      <a:r>
                        <a:rPr lang="en-US" altLang="ko-KR" sz="900" b="0" baseline="0" dirty="0" smtClean="0"/>
                        <a:t>.</a:t>
                      </a:r>
                      <a:endParaRPr lang="en-US" altLang="ko-KR" sz="900" b="0" dirty="0" smtClean="0"/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194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900" b="0" smtClean="0"/>
                        <a:t>2.1</a:t>
                      </a:r>
                      <a:endParaRPr lang="en-US" altLang="ko-KR" sz="900" b="0" dirty="0" smtClean="0"/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="1" dirty="0" smtClean="0"/>
                        <a:t>업체 사진</a:t>
                      </a:r>
                      <a:endParaRPr lang="en-US" altLang="ko-KR" sz="900" b="1" dirty="0" smtClean="0"/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="0" dirty="0" smtClean="0"/>
                        <a:t>업체가 등록한 사진이 노출</a:t>
                      </a:r>
                      <a:r>
                        <a:rPr lang="en-US" altLang="ko-KR" sz="900" b="0" dirty="0" smtClean="0"/>
                        <a:t>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9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900" b="0" dirty="0" smtClean="0"/>
                        <a:t>2.2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="1" dirty="0" smtClean="0"/>
                        <a:t>업체 상호명</a:t>
                      </a:r>
                      <a:endParaRPr lang="en-US" altLang="ko-KR" sz="900" b="1" dirty="0" smtClean="0"/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="0" dirty="0" smtClean="0"/>
                        <a:t>업체 상호명이 노출</a:t>
                      </a:r>
                      <a:r>
                        <a:rPr lang="en-US" altLang="ko-KR" sz="900" b="0" dirty="0" smtClean="0"/>
                        <a:t>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0405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900" b="0" dirty="0" smtClean="0"/>
                        <a:t>2.3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="1" dirty="0" err="1" smtClean="0"/>
                        <a:t>별점</a:t>
                      </a:r>
                      <a:endParaRPr lang="en-US" altLang="ko-KR" sz="900" b="1" dirty="0" smtClean="0"/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900" b="0" dirty="0" smtClean="0"/>
                        <a:t>(1)</a:t>
                      </a:r>
                      <a:r>
                        <a:rPr lang="ko-KR" altLang="en-US" sz="900" b="0" dirty="0" smtClean="0"/>
                        <a:t>사용자가 남긴 </a:t>
                      </a:r>
                      <a:r>
                        <a:rPr lang="ko-KR" altLang="en-US" sz="900" b="0" dirty="0" err="1" smtClean="0"/>
                        <a:t>별점</a:t>
                      </a:r>
                      <a:r>
                        <a:rPr lang="ko-KR" altLang="en-US" sz="900" b="0" dirty="0" smtClean="0"/>
                        <a:t> 평균이 노출</a:t>
                      </a:r>
                      <a:r>
                        <a:rPr lang="en-US" altLang="ko-KR" sz="900" b="0" dirty="0" smtClean="0"/>
                        <a:t>.</a:t>
                      </a:r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900" b="0" dirty="0" smtClean="0"/>
                        <a:t>(2)</a:t>
                      </a:r>
                      <a:r>
                        <a:rPr lang="ko-KR" altLang="en-US" sz="900" b="0" dirty="0" err="1" smtClean="0"/>
                        <a:t>별점이</a:t>
                      </a:r>
                      <a:r>
                        <a:rPr lang="ko-KR" altLang="en-US" sz="900" b="0" dirty="0" smtClean="0"/>
                        <a:t> 없는 경우 </a:t>
                      </a:r>
                      <a:r>
                        <a:rPr lang="en-US" altLang="ko-KR" sz="900" b="0" dirty="0" smtClean="0"/>
                        <a:t>"</a:t>
                      </a:r>
                      <a:r>
                        <a:rPr lang="ko-KR" altLang="en-US" sz="900" b="0" dirty="0" err="1" smtClean="0"/>
                        <a:t>별점</a:t>
                      </a:r>
                      <a:r>
                        <a:rPr lang="ko-KR" altLang="en-US" sz="900" b="0" dirty="0" smtClean="0"/>
                        <a:t> 없음</a:t>
                      </a:r>
                      <a:r>
                        <a:rPr lang="en-US" altLang="ko-KR" sz="900" b="0" dirty="0" smtClean="0"/>
                        <a:t>." </a:t>
                      </a:r>
                      <a:r>
                        <a:rPr lang="ko-KR" altLang="en-US" sz="900" b="0" dirty="0" smtClean="0"/>
                        <a:t>문구 노출</a:t>
                      </a:r>
                      <a:endParaRPr lang="en-US" altLang="ko-KR" sz="900" b="0" dirty="0" smtClean="0"/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900" b="0" dirty="0" smtClean="0"/>
                        <a:t>2.4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="1" dirty="0" smtClean="0"/>
                        <a:t>가격</a:t>
                      </a:r>
                      <a:endParaRPr lang="en-US" altLang="ko-KR" sz="900" b="1" dirty="0" smtClean="0"/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="0" dirty="0" smtClean="0"/>
                        <a:t>업체가 설정한 가격이 노출</a:t>
                      </a:r>
                      <a:r>
                        <a:rPr lang="en-US" altLang="ko-KR" sz="900" b="0" dirty="0" smtClean="0"/>
                        <a:t>.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96240">
                <a:tc rowSpan="3"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900" dirty="0" smtClean="0"/>
                        <a:t>3</a:t>
                      </a:r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="1" dirty="0" smtClean="0"/>
                        <a:t>예약 하기</a:t>
                      </a:r>
                      <a:endParaRPr lang="en-US" altLang="ko-KR" sz="900" b="1" dirty="0" smtClean="0"/>
                    </a:p>
                  </a:txBody>
                  <a:tcPr anchor="ctr"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67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900" b="0" dirty="0" smtClean="0"/>
                        <a:t>(1) </a:t>
                      </a:r>
                      <a:r>
                        <a:rPr lang="ko-KR" altLang="en-US" sz="900" b="0" dirty="0" smtClean="0"/>
                        <a:t>지역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일정이 입력되지 않은 경우</a:t>
                      </a:r>
                      <a:endParaRPr lang="en-US" altLang="ko-KR" sz="900" b="0" dirty="0" smtClean="0"/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="0" dirty="0" smtClean="0"/>
                        <a:t>입력 안내 팝업</a:t>
                      </a:r>
                      <a:r>
                        <a:rPr lang="en-US" altLang="ko-KR" sz="900" b="0" dirty="0" smtClean="0"/>
                        <a:t>[5]</a:t>
                      </a:r>
                      <a:r>
                        <a:rPr lang="ko-KR" altLang="en-US" sz="900" b="0" dirty="0" smtClean="0"/>
                        <a:t> 노출</a:t>
                      </a:r>
                      <a:r>
                        <a:rPr lang="en-US" altLang="ko-KR" sz="900" b="0" dirty="0" smtClean="0"/>
                        <a:t>.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n-US" altLang="ko-KR" sz="900" b="0" dirty="0" smtClean="0"/>
                        <a:t>(2) </a:t>
                      </a:r>
                      <a:r>
                        <a:rPr lang="ko-KR" altLang="en-US" sz="900" b="0" dirty="0" smtClean="0"/>
                        <a:t>지역</a:t>
                      </a:r>
                      <a:r>
                        <a:rPr lang="en-US" altLang="ko-KR" sz="900" b="0" dirty="0" smtClean="0"/>
                        <a:t>, </a:t>
                      </a:r>
                      <a:r>
                        <a:rPr lang="ko-KR" altLang="en-US" sz="900" b="0" dirty="0" smtClean="0"/>
                        <a:t>일정이 입력된 경우</a:t>
                      </a:r>
                      <a:endParaRPr lang="en-US" altLang="ko-KR" sz="900" b="0" dirty="0" smtClean="0"/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900" b="0" baseline="0" dirty="0" smtClean="0"/>
                        <a:t>  2-1)</a:t>
                      </a:r>
                      <a:r>
                        <a:rPr lang="ko-KR" altLang="en-US" sz="900" b="0" baseline="0" dirty="0" smtClean="0"/>
                        <a:t>로그인 상태</a:t>
                      </a:r>
                      <a:endParaRPr lang="en-US" altLang="ko-KR" sz="900" b="0" baseline="0" dirty="0" smtClean="0"/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900" b="0" baseline="0" dirty="0" smtClean="0"/>
                        <a:t>  </a:t>
                      </a:r>
                      <a:r>
                        <a:rPr lang="ko-KR" altLang="en-US" sz="900" b="0" baseline="0" dirty="0" smtClean="0"/>
                        <a:t>예약</a:t>
                      </a:r>
                      <a:r>
                        <a:rPr lang="en-US" altLang="ko-KR" sz="900" b="0" baseline="0" dirty="0" smtClean="0"/>
                        <a:t>/</a:t>
                      </a:r>
                      <a:r>
                        <a:rPr lang="ko-KR" altLang="en-US" sz="900" b="0" baseline="0" dirty="0" smtClean="0"/>
                        <a:t>결재 팝업 호출</a:t>
                      </a:r>
                      <a:r>
                        <a:rPr lang="en-US" altLang="ko-KR" sz="900" b="0" baseline="0" dirty="0" smtClean="0"/>
                        <a:t>.</a:t>
                      </a:r>
                      <a:endParaRPr lang="ko-KR" altLang="en-US" sz="900" b="0" baseline="0" dirty="0" smtClean="0"/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900" b="0" baseline="0" dirty="0" smtClean="0"/>
                        <a:t>  2-2) </a:t>
                      </a:r>
                      <a:r>
                        <a:rPr lang="ko-KR" altLang="en-US" sz="900" b="0" baseline="0" dirty="0" smtClean="0"/>
                        <a:t>비 로그인 상태</a:t>
                      </a:r>
                      <a:endParaRPr lang="en-US" altLang="ko-KR" sz="900" b="0" baseline="0" dirty="0" smtClean="0"/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en-US" altLang="ko-KR" sz="900" b="0" baseline="0" dirty="0" smtClean="0"/>
                        <a:t>  </a:t>
                      </a:r>
                      <a:r>
                        <a:rPr lang="ko-KR" altLang="en-US" sz="900" b="0" baseline="0" dirty="0" smtClean="0"/>
                        <a:t>로그인 팝업 창 호출</a:t>
                      </a:r>
                      <a:r>
                        <a:rPr lang="en-US" altLang="ko-KR" sz="900" b="0" baseline="0" dirty="0" smtClean="0"/>
                        <a:t>.</a:t>
                      </a:r>
                      <a:endParaRPr lang="en-US" altLang="ko-KR" sz="900" b="0" dirty="0" smtClean="0"/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769791">
                <a:tc>
                  <a:txBody>
                    <a:bodyPr/>
                    <a:lstStyle/>
                    <a:p>
                      <a:pPr marL="0" indent="0" algn="ctr" latinLnBrk="1">
                        <a:buFont typeface="+mj-lt"/>
                        <a:buNone/>
                      </a:pPr>
                      <a:r>
                        <a:rPr lang="en-US" altLang="ko-KR" sz="900" dirty="0" smtClean="0"/>
                        <a:t>4</a:t>
                      </a:r>
                      <a:endParaRPr lang="ko-KR" altLang="en-US" sz="9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="1" dirty="0" smtClean="0"/>
                        <a:t>더 보기</a:t>
                      </a:r>
                      <a:endParaRPr lang="en-US" altLang="ko-KR" sz="900" b="1" dirty="0" smtClean="0"/>
                    </a:p>
                    <a:p>
                      <a:pPr marL="0" indent="0" algn="l" latinLnBrk="1">
                        <a:buFont typeface="+mj-lt"/>
                        <a:buNone/>
                      </a:pPr>
                      <a:r>
                        <a:rPr lang="ko-KR" altLang="en-US" sz="900" b="0" dirty="0" smtClean="0"/>
                        <a:t>화면을 아래로 스크롤 할 경우 업체 리스트 추가 노출</a:t>
                      </a:r>
                      <a:r>
                        <a:rPr lang="en-US" altLang="ko-KR" sz="900" b="0" dirty="0" smtClean="0"/>
                        <a:t>.(</a:t>
                      </a:r>
                      <a:r>
                        <a:rPr lang="ko-KR" altLang="en-US" sz="900" b="0" dirty="0" smtClean="0"/>
                        <a:t>업체가 더 있을 경우</a:t>
                      </a:r>
                      <a:r>
                        <a:rPr lang="en-US" altLang="ko-KR" sz="900" b="0" dirty="0" smtClean="0"/>
                        <a:t>)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8" name="직사각형 127"/>
          <p:cNvSpPr/>
          <p:nvPr/>
        </p:nvSpPr>
        <p:spPr>
          <a:xfrm>
            <a:off x="323556" y="2564904"/>
            <a:ext cx="252000" cy="25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1</a:t>
            </a:r>
            <a:endParaRPr lang="ko-KR" altLang="en-US" sz="1200" dirty="0"/>
          </a:p>
        </p:txBody>
      </p:sp>
      <p:sp>
        <p:nvSpPr>
          <p:cNvPr id="65" name="직사각형 64"/>
          <p:cNvSpPr/>
          <p:nvPr/>
        </p:nvSpPr>
        <p:spPr>
          <a:xfrm>
            <a:off x="287552" y="2920629"/>
            <a:ext cx="252000" cy="25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2</a:t>
            </a:r>
            <a:endParaRPr lang="ko-KR" altLang="en-US" sz="1200" dirty="0"/>
          </a:p>
        </p:txBody>
      </p:sp>
      <p:sp>
        <p:nvSpPr>
          <p:cNvPr id="73" name="직사각형 72"/>
          <p:cNvSpPr/>
          <p:nvPr/>
        </p:nvSpPr>
        <p:spPr>
          <a:xfrm>
            <a:off x="568127" y="2848757"/>
            <a:ext cx="396000" cy="25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2.1</a:t>
            </a:r>
            <a:endParaRPr lang="ko-KR" altLang="en-US" sz="1200" dirty="0"/>
          </a:p>
        </p:txBody>
      </p:sp>
      <p:sp>
        <p:nvSpPr>
          <p:cNvPr id="77" name="직사각형 76"/>
          <p:cNvSpPr/>
          <p:nvPr/>
        </p:nvSpPr>
        <p:spPr>
          <a:xfrm>
            <a:off x="1060493" y="2911422"/>
            <a:ext cx="396000" cy="25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2.2</a:t>
            </a:r>
            <a:endParaRPr lang="ko-KR" altLang="en-US" sz="1200" dirty="0"/>
          </a:p>
        </p:txBody>
      </p:sp>
      <p:sp>
        <p:nvSpPr>
          <p:cNvPr id="78" name="직사각형 77"/>
          <p:cNvSpPr/>
          <p:nvPr/>
        </p:nvSpPr>
        <p:spPr>
          <a:xfrm>
            <a:off x="1060493" y="3203038"/>
            <a:ext cx="396000" cy="25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2.3</a:t>
            </a:r>
            <a:endParaRPr lang="ko-KR" altLang="en-US" sz="1200" dirty="0"/>
          </a:p>
        </p:txBody>
      </p:sp>
      <p:sp>
        <p:nvSpPr>
          <p:cNvPr id="79" name="직사각형 78"/>
          <p:cNvSpPr/>
          <p:nvPr/>
        </p:nvSpPr>
        <p:spPr>
          <a:xfrm>
            <a:off x="1060493" y="3495229"/>
            <a:ext cx="396000" cy="25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2.4</a:t>
            </a:r>
            <a:endParaRPr lang="ko-KR" altLang="en-US" sz="1200" dirty="0"/>
          </a:p>
        </p:txBody>
      </p:sp>
      <p:sp>
        <p:nvSpPr>
          <p:cNvPr id="80" name="직사각형 79"/>
          <p:cNvSpPr/>
          <p:nvPr/>
        </p:nvSpPr>
        <p:spPr>
          <a:xfrm>
            <a:off x="2314267" y="4089281"/>
            <a:ext cx="252000" cy="25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3</a:t>
            </a:r>
            <a:endParaRPr lang="ko-KR" altLang="en-US" sz="1200" dirty="0"/>
          </a:p>
        </p:txBody>
      </p:sp>
      <p:sp>
        <p:nvSpPr>
          <p:cNvPr id="81" name="직사각형 80"/>
          <p:cNvSpPr/>
          <p:nvPr/>
        </p:nvSpPr>
        <p:spPr>
          <a:xfrm>
            <a:off x="1587155" y="5820224"/>
            <a:ext cx="252000" cy="25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4</a:t>
            </a:r>
            <a:endParaRPr lang="ko-KR" altLang="en-US" sz="1200" dirty="0"/>
          </a:p>
        </p:txBody>
      </p:sp>
      <p:sp>
        <p:nvSpPr>
          <p:cNvPr id="82" name="직사각형 81"/>
          <p:cNvSpPr/>
          <p:nvPr/>
        </p:nvSpPr>
        <p:spPr>
          <a:xfrm>
            <a:off x="3563888" y="1700808"/>
            <a:ext cx="2160240" cy="936104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정확한 예약을 위해 </a:t>
            </a:r>
            <a:endParaRPr lang="en-US" altLang="ko-KR" sz="11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 smtClean="0">
                <a:solidFill>
                  <a:schemeClr val="tx1"/>
                </a:solidFill>
              </a:rPr>
              <a:t>주소 및 일정을 입력해 주세요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3563888" y="1340768"/>
            <a:ext cx="2160240" cy="3600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입력 알림</a:t>
            </a:r>
            <a:endParaRPr lang="ko-KR" altLang="en-US" sz="1200" dirty="0"/>
          </a:p>
        </p:txBody>
      </p:sp>
      <p:sp>
        <p:nvSpPr>
          <p:cNvPr id="85" name="직사각형 84"/>
          <p:cNvSpPr/>
          <p:nvPr/>
        </p:nvSpPr>
        <p:spPr>
          <a:xfrm>
            <a:off x="3563888" y="2636912"/>
            <a:ext cx="2160240" cy="36004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확인</a:t>
            </a:r>
            <a:endParaRPr lang="ko-KR" altLang="en-US" sz="1200" dirty="0"/>
          </a:p>
        </p:txBody>
      </p:sp>
      <p:sp>
        <p:nvSpPr>
          <p:cNvPr id="86" name="직사각형 85"/>
          <p:cNvSpPr/>
          <p:nvPr/>
        </p:nvSpPr>
        <p:spPr>
          <a:xfrm>
            <a:off x="3437888" y="1394788"/>
            <a:ext cx="252000" cy="25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5</a:t>
            </a:r>
            <a:endParaRPr lang="ko-KR" altLang="en-US" sz="1200" dirty="0"/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1" t="29801" r="20825" b="25874"/>
          <a:stretch/>
        </p:blipFill>
        <p:spPr>
          <a:xfrm rot="5400000">
            <a:off x="1606248" y="5770814"/>
            <a:ext cx="820524" cy="60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2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556729"/>
              </p:ext>
            </p:extLst>
          </p:nvPr>
        </p:nvGraphicFramePr>
        <p:xfrm>
          <a:off x="107504" y="116632"/>
          <a:ext cx="8928992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92053"/>
                <a:gridCol w="1211792"/>
                <a:gridCol w="1084235"/>
                <a:gridCol w="1020456"/>
                <a:gridCol w="1020456"/>
              </a:tblGrid>
              <a:tr h="1800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 smtClean="0"/>
                        <a:t>3.4 </a:t>
                      </a:r>
                      <a:r>
                        <a:rPr lang="ko-KR" altLang="en-US" sz="1200" b="1" dirty="0" err="1" smtClean="0"/>
                        <a:t>홈클리닝</a:t>
                      </a:r>
                      <a:r>
                        <a:rPr lang="ko-KR" altLang="en-US" sz="1200" b="1" dirty="0" smtClean="0"/>
                        <a:t> 예약</a:t>
                      </a:r>
                      <a:endParaRPr lang="ko-KR" alt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버전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1.0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페이지</a:t>
                      </a:r>
                      <a:endParaRPr lang="ko-KR" altLang="en-US" sz="12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22</a:t>
                      </a:r>
                      <a:endParaRPr lang="ko-KR" altLang="en-US" sz="1200" dirty="0"/>
                    </a:p>
                  </a:txBody>
                  <a:tcPr/>
                </a:tc>
              </a:tr>
              <a:tr h="180020"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200" b="0" dirty="0" err="1" smtClean="0"/>
                        <a:t>홈클리닝</a:t>
                      </a:r>
                      <a:r>
                        <a:rPr lang="ko-KR" altLang="en-US" sz="1200" b="0" dirty="0" smtClean="0"/>
                        <a:t> 예약 프로세스</a:t>
                      </a:r>
                      <a:endParaRPr lang="ko-KR" alt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모서리가 둥근 직사각형 1"/>
          <p:cNvSpPr/>
          <p:nvPr/>
        </p:nvSpPr>
        <p:spPr>
          <a:xfrm>
            <a:off x="413512" y="764704"/>
            <a:ext cx="1260000" cy="2880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err="1" smtClean="0"/>
              <a:t>홈클리닝</a:t>
            </a:r>
            <a:r>
              <a:rPr lang="ko-KR" altLang="en-US" sz="900" dirty="0" smtClean="0"/>
              <a:t> 예약</a:t>
            </a:r>
            <a:endParaRPr lang="ko-KR" altLang="en-US" sz="900" dirty="0"/>
          </a:p>
        </p:txBody>
      </p:sp>
      <p:sp>
        <p:nvSpPr>
          <p:cNvPr id="4" name="순서도: 판단 3"/>
          <p:cNvSpPr/>
          <p:nvPr/>
        </p:nvSpPr>
        <p:spPr>
          <a:xfrm>
            <a:off x="179512" y="1845419"/>
            <a:ext cx="1728000" cy="288000"/>
          </a:xfrm>
          <a:prstGeom prst="flowChartDecision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bg1">
                    <a:lumMod val="95000"/>
                  </a:schemeClr>
                </a:solidFill>
              </a:rPr>
              <a:t>주소 있</a:t>
            </a:r>
            <a:r>
              <a:rPr lang="ko-KR" altLang="en-US" sz="900" dirty="0">
                <a:solidFill>
                  <a:schemeClr val="bg1">
                    <a:lumMod val="95000"/>
                  </a:schemeClr>
                </a:solidFill>
              </a:rPr>
              <a:t>음</a:t>
            </a:r>
            <a:r>
              <a:rPr lang="en-US" altLang="ko-KR" sz="900" dirty="0" smtClean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ko-KR" altLang="en-US" sz="9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4" name="순서도: 판단 53"/>
          <p:cNvSpPr/>
          <p:nvPr/>
        </p:nvSpPr>
        <p:spPr>
          <a:xfrm>
            <a:off x="2294628" y="1845419"/>
            <a:ext cx="1620000" cy="288000"/>
          </a:xfrm>
          <a:prstGeom prst="flowChartDecision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bg1">
                    <a:lumMod val="95000"/>
                  </a:schemeClr>
                </a:solidFill>
              </a:rPr>
              <a:t>GPS</a:t>
            </a:r>
            <a:r>
              <a:rPr lang="ko-KR" altLang="en-US" sz="900" dirty="0" smtClean="0">
                <a:solidFill>
                  <a:schemeClr val="bg1">
                    <a:lumMod val="95000"/>
                  </a:schemeClr>
                </a:solidFill>
              </a:rPr>
              <a:t> 입력</a:t>
            </a:r>
            <a:r>
              <a:rPr lang="en-US" altLang="ko-KR" sz="900" dirty="0" smtClean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ko-KR" altLang="en-US" sz="9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4" name="순서도: 판단 63"/>
          <p:cNvSpPr/>
          <p:nvPr/>
        </p:nvSpPr>
        <p:spPr>
          <a:xfrm>
            <a:off x="82736" y="2780928"/>
            <a:ext cx="1921556" cy="288000"/>
          </a:xfrm>
          <a:prstGeom prst="flowChartDecision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bg1">
                    <a:lumMod val="95000"/>
                  </a:schemeClr>
                </a:solidFill>
              </a:rPr>
              <a:t>상세 주소 있음</a:t>
            </a:r>
            <a:r>
              <a:rPr lang="en-US" altLang="ko-KR" sz="900" dirty="0" smtClean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ko-KR" altLang="en-US" sz="9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8" name="순서도: 판단 87"/>
          <p:cNvSpPr/>
          <p:nvPr/>
        </p:nvSpPr>
        <p:spPr>
          <a:xfrm>
            <a:off x="179512" y="3781912"/>
            <a:ext cx="1728000" cy="288000"/>
          </a:xfrm>
          <a:prstGeom prst="flowChartDecision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bg1">
                    <a:lumMod val="95000"/>
                  </a:schemeClr>
                </a:solidFill>
              </a:rPr>
              <a:t>일정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900" dirty="0" smtClean="0">
                <a:solidFill>
                  <a:schemeClr val="bg1">
                    <a:lumMod val="95000"/>
                  </a:schemeClr>
                </a:solidFill>
              </a:rPr>
              <a:t>확인</a:t>
            </a:r>
            <a:endParaRPr lang="ko-KR" altLang="en-US" sz="9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413512" y="4797152"/>
            <a:ext cx="1260000" cy="288000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업체 목록 가져오기</a:t>
            </a:r>
            <a:endParaRPr lang="ko-KR" altLang="en-US" sz="900" dirty="0"/>
          </a:p>
        </p:txBody>
      </p:sp>
      <p:sp>
        <p:nvSpPr>
          <p:cNvPr id="93" name="직사각형 92"/>
          <p:cNvSpPr/>
          <p:nvPr/>
        </p:nvSpPr>
        <p:spPr>
          <a:xfrm>
            <a:off x="410951" y="4293096"/>
            <a:ext cx="1260000" cy="288000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일정 입력 처리</a:t>
            </a:r>
            <a:endParaRPr lang="ko-KR" altLang="en-US" sz="900" dirty="0"/>
          </a:p>
        </p:txBody>
      </p:sp>
      <p:sp>
        <p:nvSpPr>
          <p:cNvPr id="109" name="직사각형 108"/>
          <p:cNvSpPr/>
          <p:nvPr/>
        </p:nvSpPr>
        <p:spPr>
          <a:xfrm>
            <a:off x="413512" y="5301240"/>
            <a:ext cx="1260000" cy="288000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예약 정보 입력 처리</a:t>
            </a:r>
            <a:endParaRPr lang="ko-KR" altLang="en-US" sz="900" dirty="0"/>
          </a:p>
        </p:txBody>
      </p:sp>
      <p:sp>
        <p:nvSpPr>
          <p:cNvPr id="141" name="직사각형 140"/>
          <p:cNvSpPr/>
          <p:nvPr/>
        </p:nvSpPr>
        <p:spPr>
          <a:xfrm>
            <a:off x="7560472" y="5794667"/>
            <a:ext cx="1260000" cy="288000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결제 처</a:t>
            </a:r>
            <a:r>
              <a:rPr lang="ko-KR" altLang="en-US" sz="900" dirty="0"/>
              <a:t>리</a:t>
            </a:r>
          </a:p>
        </p:txBody>
      </p:sp>
      <p:sp>
        <p:nvSpPr>
          <p:cNvPr id="142" name="모서리가 둥근 직사각형 141"/>
          <p:cNvSpPr/>
          <p:nvPr/>
        </p:nvSpPr>
        <p:spPr>
          <a:xfrm>
            <a:off x="7560472" y="5275478"/>
            <a:ext cx="1260000" cy="2880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예약 완료</a:t>
            </a:r>
            <a:endParaRPr lang="ko-KR" altLang="en-US" sz="900" dirty="0"/>
          </a:p>
        </p:txBody>
      </p:sp>
      <p:sp>
        <p:nvSpPr>
          <p:cNvPr id="206" name="직사각형 205"/>
          <p:cNvSpPr/>
          <p:nvPr/>
        </p:nvSpPr>
        <p:spPr>
          <a:xfrm>
            <a:off x="7560472" y="6303002"/>
            <a:ext cx="1260000" cy="288000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결제 수단 처</a:t>
            </a:r>
            <a:r>
              <a:rPr lang="ko-KR" altLang="en-US" sz="900" dirty="0"/>
              <a:t>리</a:t>
            </a:r>
          </a:p>
        </p:txBody>
      </p:sp>
      <p:sp>
        <p:nvSpPr>
          <p:cNvPr id="67" name="순서도: 판단 66"/>
          <p:cNvSpPr/>
          <p:nvPr/>
        </p:nvSpPr>
        <p:spPr>
          <a:xfrm>
            <a:off x="179512" y="1268760"/>
            <a:ext cx="1728000" cy="288000"/>
          </a:xfrm>
          <a:prstGeom prst="flowChartDecision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bg1">
                    <a:lumMod val="95000"/>
                  </a:schemeClr>
                </a:solidFill>
              </a:rPr>
              <a:t>로그인</a:t>
            </a:r>
            <a:r>
              <a:rPr lang="en-US" altLang="ko-KR" sz="900" dirty="0" smtClean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ko-KR" altLang="en-US" sz="9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9" name="순서도: 판단 68"/>
          <p:cNvSpPr/>
          <p:nvPr/>
        </p:nvSpPr>
        <p:spPr>
          <a:xfrm>
            <a:off x="4197222" y="1268760"/>
            <a:ext cx="1620000" cy="288000"/>
          </a:xfrm>
          <a:prstGeom prst="flowChartDecision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bg1">
                    <a:lumMod val="95000"/>
                  </a:schemeClr>
                </a:solidFill>
              </a:rPr>
              <a:t>정상 입력</a:t>
            </a:r>
            <a:r>
              <a:rPr lang="en-US" altLang="ko-KR" sz="900" dirty="0" smtClean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ko-KR" altLang="en-US" sz="9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순서도: 화면 표시 6"/>
          <p:cNvSpPr/>
          <p:nvPr/>
        </p:nvSpPr>
        <p:spPr>
          <a:xfrm>
            <a:off x="2414971" y="1268760"/>
            <a:ext cx="1260000" cy="288000"/>
          </a:xfrm>
          <a:prstGeom prst="flowChartDisplay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bg1"/>
                </a:solidFill>
              </a:rPr>
              <a:t>로그인 화면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cxnSp>
        <p:nvCxnSpPr>
          <p:cNvPr id="9" name="직선 화살표 연결선 8"/>
          <p:cNvCxnSpPr>
            <a:stCxn id="67" idx="3"/>
            <a:endCxn id="7" idx="1"/>
          </p:cNvCxnSpPr>
          <p:nvPr/>
        </p:nvCxnSpPr>
        <p:spPr>
          <a:xfrm>
            <a:off x="1907512" y="1412760"/>
            <a:ext cx="50745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7" idx="3"/>
            <a:endCxn id="69" idx="1"/>
          </p:cNvCxnSpPr>
          <p:nvPr/>
        </p:nvCxnSpPr>
        <p:spPr>
          <a:xfrm>
            <a:off x="3674971" y="1412760"/>
            <a:ext cx="52225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순서도: 화면 표시 73"/>
          <p:cNvSpPr/>
          <p:nvPr/>
        </p:nvSpPr>
        <p:spPr>
          <a:xfrm>
            <a:off x="6225087" y="1268760"/>
            <a:ext cx="1260000" cy="288000"/>
          </a:xfrm>
          <a:prstGeom prst="flowChartDisplay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bg1"/>
                </a:solidFill>
              </a:rPr>
              <a:t>오류 출력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cxnSp>
        <p:nvCxnSpPr>
          <p:cNvPr id="16" name="직선 화살표 연결선 15"/>
          <p:cNvCxnSpPr>
            <a:stCxn id="69" idx="3"/>
            <a:endCxn id="74" idx="1"/>
          </p:cNvCxnSpPr>
          <p:nvPr/>
        </p:nvCxnSpPr>
        <p:spPr>
          <a:xfrm>
            <a:off x="5817222" y="1412760"/>
            <a:ext cx="40786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>
            <a:stCxn id="2" idx="2"/>
            <a:endCxn id="67" idx="0"/>
          </p:cNvCxnSpPr>
          <p:nvPr/>
        </p:nvCxnSpPr>
        <p:spPr>
          <a:xfrm>
            <a:off x="1043512" y="1052704"/>
            <a:ext cx="0" cy="216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 19"/>
          <p:cNvCxnSpPr>
            <a:stCxn id="74" idx="0"/>
            <a:endCxn id="7" idx="0"/>
          </p:cNvCxnSpPr>
          <p:nvPr/>
        </p:nvCxnSpPr>
        <p:spPr>
          <a:xfrm rot="16200000" flipV="1">
            <a:off x="4950029" y="-636298"/>
            <a:ext cx="12700" cy="3810116"/>
          </a:xfrm>
          <a:prstGeom prst="bentConnector3">
            <a:avLst>
              <a:gd name="adj1" fmla="val 2325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67" idx="2"/>
            <a:endCxn id="4" idx="0"/>
          </p:cNvCxnSpPr>
          <p:nvPr/>
        </p:nvCxnSpPr>
        <p:spPr>
          <a:xfrm>
            <a:off x="1043512" y="1556760"/>
            <a:ext cx="0" cy="2886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4" idx="3"/>
            <a:endCxn id="54" idx="1"/>
          </p:cNvCxnSpPr>
          <p:nvPr/>
        </p:nvCxnSpPr>
        <p:spPr>
          <a:xfrm>
            <a:off x="1907512" y="1989419"/>
            <a:ext cx="38711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순서도: 화면 표시 89"/>
          <p:cNvSpPr/>
          <p:nvPr/>
        </p:nvSpPr>
        <p:spPr>
          <a:xfrm>
            <a:off x="4287222" y="1845419"/>
            <a:ext cx="1440000" cy="288000"/>
          </a:xfrm>
          <a:prstGeom prst="flowChartDisplay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bg1"/>
                </a:solidFill>
              </a:rPr>
              <a:t>주소 검색 화면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/>
          <p:cNvCxnSpPr>
            <a:stCxn id="54" idx="3"/>
            <a:endCxn id="90" idx="1"/>
          </p:cNvCxnSpPr>
          <p:nvPr/>
        </p:nvCxnSpPr>
        <p:spPr>
          <a:xfrm>
            <a:off x="3914628" y="1989419"/>
            <a:ext cx="37259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순서도: 판단 93"/>
          <p:cNvSpPr/>
          <p:nvPr/>
        </p:nvSpPr>
        <p:spPr>
          <a:xfrm>
            <a:off x="6085594" y="1845419"/>
            <a:ext cx="1620000" cy="288000"/>
          </a:xfrm>
          <a:prstGeom prst="flowChartDecision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bg1">
                    <a:lumMod val="95000"/>
                  </a:schemeClr>
                </a:solidFill>
              </a:rPr>
              <a:t>정상 입력</a:t>
            </a:r>
            <a:r>
              <a:rPr lang="en-US" altLang="ko-KR" sz="900" dirty="0" smtClean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ko-KR" altLang="en-US" sz="9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37" name="직선 화살표 연결선 36"/>
          <p:cNvCxnSpPr>
            <a:stCxn id="90" idx="3"/>
            <a:endCxn id="94" idx="1"/>
          </p:cNvCxnSpPr>
          <p:nvPr/>
        </p:nvCxnSpPr>
        <p:spPr>
          <a:xfrm>
            <a:off x="5727222" y="1989419"/>
            <a:ext cx="3583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69" idx="2"/>
          </p:cNvCxnSpPr>
          <p:nvPr/>
        </p:nvCxnSpPr>
        <p:spPr>
          <a:xfrm rot="5400000">
            <a:off x="2989192" y="-388918"/>
            <a:ext cx="72353" cy="396370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순서도: 화면 표시 99"/>
          <p:cNvSpPr/>
          <p:nvPr/>
        </p:nvSpPr>
        <p:spPr>
          <a:xfrm>
            <a:off x="7956376" y="1845419"/>
            <a:ext cx="1080120" cy="288000"/>
          </a:xfrm>
          <a:prstGeom prst="flowChartDisplay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bg1"/>
                </a:solidFill>
              </a:rPr>
              <a:t>오류 출력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cxnSp>
        <p:nvCxnSpPr>
          <p:cNvPr id="43" name="직선 화살표 연결선 42"/>
          <p:cNvCxnSpPr>
            <a:stCxn id="94" idx="3"/>
            <a:endCxn id="100" idx="1"/>
          </p:cNvCxnSpPr>
          <p:nvPr/>
        </p:nvCxnSpPr>
        <p:spPr>
          <a:xfrm>
            <a:off x="7705594" y="1989419"/>
            <a:ext cx="25078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 44"/>
          <p:cNvCxnSpPr>
            <a:stCxn id="100" idx="0"/>
            <a:endCxn id="90" idx="0"/>
          </p:cNvCxnSpPr>
          <p:nvPr/>
        </p:nvCxnSpPr>
        <p:spPr>
          <a:xfrm rot="16200000" flipV="1">
            <a:off x="6751829" y="100812"/>
            <a:ext cx="12700" cy="3489214"/>
          </a:xfrm>
          <a:prstGeom prst="bentConnector3">
            <a:avLst>
              <a:gd name="adj1" fmla="val 90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직사각형 111"/>
          <p:cNvSpPr/>
          <p:nvPr/>
        </p:nvSpPr>
        <p:spPr>
          <a:xfrm>
            <a:off x="412630" y="2295922"/>
            <a:ext cx="1260000" cy="288000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주소 입력 처리</a:t>
            </a:r>
            <a:endParaRPr lang="ko-KR" altLang="en-US" sz="900" dirty="0"/>
          </a:p>
        </p:txBody>
      </p:sp>
      <p:cxnSp>
        <p:nvCxnSpPr>
          <p:cNvPr id="53" name="직선 화살표 연결선 52"/>
          <p:cNvCxnSpPr>
            <a:stCxn id="4" idx="2"/>
            <a:endCxn id="112" idx="0"/>
          </p:cNvCxnSpPr>
          <p:nvPr/>
        </p:nvCxnSpPr>
        <p:spPr>
          <a:xfrm flipH="1">
            <a:off x="1042630" y="2133419"/>
            <a:ext cx="882" cy="1625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55"/>
          <p:cNvCxnSpPr>
            <a:stCxn id="54" idx="2"/>
            <a:endCxn id="112" idx="3"/>
          </p:cNvCxnSpPr>
          <p:nvPr/>
        </p:nvCxnSpPr>
        <p:spPr>
          <a:xfrm rot="5400000">
            <a:off x="2235378" y="1570671"/>
            <a:ext cx="306503" cy="143199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9"/>
          <p:cNvCxnSpPr>
            <a:stCxn id="94" idx="2"/>
            <a:endCxn id="112" idx="3"/>
          </p:cNvCxnSpPr>
          <p:nvPr/>
        </p:nvCxnSpPr>
        <p:spPr>
          <a:xfrm rot="5400000">
            <a:off x="4130861" y="-324812"/>
            <a:ext cx="306503" cy="522296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112" idx="2"/>
            <a:endCxn id="64" idx="0"/>
          </p:cNvCxnSpPr>
          <p:nvPr/>
        </p:nvCxnSpPr>
        <p:spPr>
          <a:xfrm>
            <a:off x="1042630" y="2583922"/>
            <a:ext cx="884" cy="1970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순서도: 판단 122"/>
          <p:cNvSpPr/>
          <p:nvPr/>
        </p:nvSpPr>
        <p:spPr>
          <a:xfrm>
            <a:off x="2240628" y="2780928"/>
            <a:ext cx="1728000" cy="288000"/>
          </a:xfrm>
          <a:prstGeom prst="flowChartDecision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bg1">
                    <a:lumMod val="95000"/>
                  </a:schemeClr>
                </a:solidFill>
              </a:rPr>
              <a:t>기록 있음</a:t>
            </a:r>
            <a:r>
              <a:rPr lang="en-US" altLang="ko-KR" sz="900" dirty="0" smtClean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ko-KR" altLang="en-US" sz="9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72" name="직선 화살표 연결선 71"/>
          <p:cNvCxnSpPr>
            <a:stCxn id="64" idx="3"/>
            <a:endCxn id="123" idx="1"/>
          </p:cNvCxnSpPr>
          <p:nvPr/>
        </p:nvCxnSpPr>
        <p:spPr>
          <a:xfrm>
            <a:off x="2004292" y="2924928"/>
            <a:ext cx="23633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순서도: 화면 표시 125"/>
          <p:cNvSpPr/>
          <p:nvPr/>
        </p:nvSpPr>
        <p:spPr>
          <a:xfrm>
            <a:off x="2384628" y="3357024"/>
            <a:ext cx="1440000" cy="288000"/>
          </a:xfrm>
          <a:prstGeom prst="flowChartDisplay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bg1"/>
                </a:solidFill>
              </a:rPr>
              <a:t>최근 주소 화면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cxnSp>
        <p:nvCxnSpPr>
          <p:cNvPr id="75" name="직선 화살표 연결선 74"/>
          <p:cNvCxnSpPr>
            <a:stCxn id="123" idx="2"/>
            <a:endCxn id="126" idx="0"/>
          </p:cNvCxnSpPr>
          <p:nvPr/>
        </p:nvCxnSpPr>
        <p:spPr>
          <a:xfrm>
            <a:off x="3104628" y="3068928"/>
            <a:ext cx="0" cy="2880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직사각형 128"/>
          <p:cNvSpPr/>
          <p:nvPr/>
        </p:nvSpPr>
        <p:spPr>
          <a:xfrm>
            <a:off x="412630" y="3357024"/>
            <a:ext cx="1260000" cy="288000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상</a:t>
            </a:r>
            <a:r>
              <a:rPr lang="ko-KR" altLang="en-US" sz="900" dirty="0"/>
              <a:t>세</a:t>
            </a:r>
            <a:r>
              <a:rPr lang="ko-KR" altLang="en-US" sz="900" dirty="0" smtClean="0"/>
              <a:t> 입력 처리</a:t>
            </a:r>
            <a:endParaRPr lang="ko-KR" altLang="en-US" sz="900" dirty="0"/>
          </a:p>
        </p:txBody>
      </p:sp>
      <p:cxnSp>
        <p:nvCxnSpPr>
          <p:cNvPr id="77" name="직선 화살표 연결선 76"/>
          <p:cNvCxnSpPr>
            <a:stCxn id="126" idx="1"/>
            <a:endCxn id="129" idx="3"/>
          </p:cNvCxnSpPr>
          <p:nvPr/>
        </p:nvCxnSpPr>
        <p:spPr>
          <a:xfrm flipH="1">
            <a:off x="1672630" y="3501024"/>
            <a:ext cx="71199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꺾인 연결선 78"/>
          <p:cNvCxnSpPr>
            <a:stCxn id="64" idx="2"/>
            <a:endCxn id="129" idx="0"/>
          </p:cNvCxnSpPr>
          <p:nvPr/>
        </p:nvCxnSpPr>
        <p:spPr>
          <a:xfrm rot="5400000">
            <a:off x="899024" y="3212534"/>
            <a:ext cx="288096" cy="884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순서도: 화면 표시 135"/>
          <p:cNvSpPr/>
          <p:nvPr/>
        </p:nvSpPr>
        <p:spPr>
          <a:xfrm>
            <a:off x="4236379" y="2780928"/>
            <a:ext cx="1440000" cy="288000"/>
          </a:xfrm>
          <a:prstGeom prst="flowChartDisplay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bg1"/>
                </a:solidFill>
              </a:rPr>
              <a:t>상세 입력 화면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cxnSp>
        <p:nvCxnSpPr>
          <p:cNvPr id="81" name="직선 화살표 연결선 80"/>
          <p:cNvCxnSpPr>
            <a:stCxn id="123" idx="3"/>
            <a:endCxn id="136" idx="1"/>
          </p:cNvCxnSpPr>
          <p:nvPr/>
        </p:nvCxnSpPr>
        <p:spPr>
          <a:xfrm>
            <a:off x="3968628" y="2924928"/>
            <a:ext cx="26775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순서도: 판단 136"/>
          <p:cNvSpPr/>
          <p:nvPr/>
        </p:nvSpPr>
        <p:spPr>
          <a:xfrm>
            <a:off x="6085594" y="2780928"/>
            <a:ext cx="1620000" cy="288000"/>
          </a:xfrm>
          <a:prstGeom prst="flowChartDecision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bg1">
                    <a:lumMod val="95000"/>
                  </a:schemeClr>
                </a:solidFill>
              </a:rPr>
              <a:t>정상 입력</a:t>
            </a:r>
            <a:r>
              <a:rPr lang="en-US" altLang="ko-KR" sz="900" dirty="0" smtClean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ko-KR" altLang="en-US" sz="9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9" name="순서도: 화면 표시 138"/>
          <p:cNvSpPr/>
          <p:nvPr/>
        </p:nvSpPr>
        <p:spPr>
          <a:xfrm>
            <a:off x="7956376" y="2780928"/>
            <a:ext cx="1080120" cy="288000"/>
          </a:xfrm>
          <a:prstGeom prst="flowChartDisplay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bg1"/>
                </a:solidFill>
              </a:rPr>
              <a:t>오류 출력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cxnSp>
        <p:nvCxnSpPr>
          <p:cNvPr id="84" name="직선 화살표 연결선 83"/>
          <p:cNvCxnSpPr>
            <a:stCxn id="136" idx="3"/>
            <a:endCxn id="137" idx="1"/>
          </p:cNvCxnSpPr>
          <p:nvPr/>
        </p:nvCxnSpPr>
        <p:spPr>
          <a:xfrm>
            <a:off x="5676379" y="2924928"/>
            <a:ext cx="40921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>
            <a:stCxn id="137" idx="3"/>
            <a:endCxn id="139" idx="1"/>
          </p:cNvCxnSpPr>
          <p:nvPr/>
        </p:nvCxnSpPr>
        <p:spPr>
          <a:xfrm>
            <a:off x="7705594" y="2924928"/>
            <a:ext cx="25078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꺾인 연결선 101"/>
          <p:cNvCxnSpPr>
            <a:stCxn id="139" idx="0"/>
            <a:endCxn id="136" idx="0"/>
          </p:cNvCxnSpPr>
          <p:nvPr/>
        </p:nvCxnSpPr>
        <p:spPr>
          <a:xfrm rot="16200000" flipV="1">
            <a:off x="6726408" y="1010899"/>
            <a:ext cx="12700" cy="3540057"/>
          </a:xfrm>
          <a:prstGeom prst="bentConnector3">
            <a:avLst>
              <a:gd name="adj1" fmla="val 180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 104"/>
          <p:cNvCxnSpPr>
            <a:stCxn id="137" idx="2"/>
          </p:cNvCxnSpPr>
          <p:nvPr/>
        </p:nvCxnSpPr>
        <p:spPr>
          <a:xfrm rot="5400000">
            <a:off x="3915540" y="196902"/>
            <a:ext cx="108028" cy="585208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>
            <a:stCxn id="129" idx="2"/>
            <a:endCxn id="88" idx="0"/>
          </p:cNvCxnSpPr>
          <p:nvPr/>
        </p:nvCxnSpPr>
        <p:spPr>
          <a:xfrm>
            <a:off x="1042630" y="3645024"/>
            <a:ext cx="882" cy="1368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순서도: 판단 148"/>
          <p:cNvSpPr/>
          <p:nvPr/>
        </p:nvSpPr>
        <p:spPr>
          <a:xfrm>
            <a:off x="2294629" y="3781912"/>
            <a:ext cx="1620000" cy="288000"/>
          </a:xfrm>
          <a:prstGeom prst="flowChartDecision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bg1">
                    <a:lumMod val="95000"/>
                  </a:schemeClr>
                </a:solidFill>
              </a:rPr>
              <a:t>일정 있음</a:t>
            </a:r>
            <a:r>
              <a:rPr lang="en-US" altLang="ko-KR" sz="900" dirty="0" smtClean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ko-KR" altLang="en-US" sz="9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1" name="직선 화살표 연결선 120"/>
          <p:cNvCxnSpPr>
            <a:stCxn id="88" idx="3"/>
            <a:endCxn id="149" idx="1"/>
          </p:cNvCxnSpPr>
          <p:nvPr/>
        </p:nvCxnSpPr>
        <p:spPr>
          <a:xfrm>
            <a:off x="1907512" y="3925912"/>
            <a:ext cx="38711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화살표 연결선 124"/>
          <p:cNvCxnSpPr>
            <a:stCxn id="88" idx="2"/>
            <a:endCxn id="93" idx="0"/>
          </p:cNvCxnSpPr>
          <p:nvPr/>
        </p:nvCxnSpPr>
        <p:spPr>
          <a:xfrm flipH="1">
            <a:off x="1040951" y="4069912"/>
            <a:ext cx="2561" cy="2231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순서도: 화면 표시 156"/>
          <p:cNvSpPr/>
          <p:nvPr/>
        </p:nvSpPr>
        <p:spPr>
          <a:xfrm>
            <a:off x="4197222" y="3781912"/>
            <a:ext cx="1440000" cy="288000"/>
          </a:xfrm>
          <a:prstGeom prst="flowChartDisplay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bg1"/>
                </a:solidFill>
              </a:rPr>
              <a:t>일정 입력 화면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sp>
        <p:nvSpPr>
          <p:cNvPr id="158" name="순서도: 판단 157"/>
          <p:cNvSpPr/>
          <p:nvPr/>
        </p:nvSpPr>
        <p:spPr>
          <a:xfrm>
            <a:off x="6046437" y="3781912"/>
            <a:ext cx="1620000" cy="288000"/>
          </a:xfrm>
          <a:prstGeom prst="flowChartDecision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bg1">
                    <a:lumMod val="95000"/>
                  </a:schemeClr>
                </a:solidFill>
              </a:rPr>
              <a:t>정상 입력</a:t>
            </a:r>
            <a:r>
              <a:rPr lang="en-US" altLang="ko-KR" sz="900" dirty="0" smtClean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ko-KR" altLang="en-US" sz="9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9" name="순서도: 화면 표시 158"/>
          <p:cNvSpPr/>
          <p:nvPr/>
        </p:nvSpPr>
        <p:spPr>
          <a:xfrm>
            <a:off x="7917219" y="3781912"/>
            <a:ext cx="1080120" cy="288000"/>
          </a:xfrm>
          <a:prstGeom prst="flowChartDisplay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bg1"/>
                </a:solidFill>
              </a:rPr>
              <a:t>오류 출력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cxnSp>
        <p:nvCxnSpPr>
          <p:cNvPr id="160" name="직선 화살표 연결선 159"/>
          <p:cNvCxnSpPr>
            <a:stCxn id="157" idx="3"/>
            <a:endCxn id="158" idx="1"/>
          </p:cNvCxnSpPr>
          <p:nvPr/>
        </p:nvCxnSpPr>
        <p:spPr>
          <a:xfrm>
            <a:off x="5637222" y="3925912"/>
            <a:ext cx="40921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직선 화살표 연결선 160"/>
          <p:cNvCxnSpPr>
            <a:stCxn id="158" idx="3"/>
            <a:endCxn id="159" idx="1"/>
          </p:cNvCxnSpPr>
          <p:nvPr/>
        </p:nvCxnSpPr>
        <p:spPr>
          <a:xfrm>
            <a:off x="7666437" y="3925912"/>
            <a:ext cx="25078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꺾인 연결선 161"/>
          <p:cNvCxnSpPr>
            <a:stCxn id="159" idx="0"/>
            <a:endCxn id="157" idx="0"/>
          </p:cNvCxnSpPr>
          <p:nvPr/>
        </p:nvCxnSpPr>
        <p:spPr>
          <a:xfrm rot="16200000" flipV="1">
            <a:off x="6687251" y="2011883"/>
            <a:ext cx="12700" cy="3540057"/>
          </a:xfrm>
          <a:prstGeom prst="bentConnector3">
            <a:avLst>
              <a:gd name="adj1" fmla="val 180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화살표 연결선 127"/>
          <p:cNvCxnSpPr>
            <a:stCxn id="149" idx="3"/>
            <a:endCxn id="157" idx="1"/>
          </p:cNvCxnSpPr>
          <p:nvPr/>
        </p:nvCxnSpPr>
        <p:spPr>
          <a:xfrm>
            <a:off x="3914629" y="3925912"/>
            <a:ext cx="28259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꺾인 연결선 130"/>
          <p:cNvCxnSpPr>
            <a:stCxn id="158" idx="2"/>
            <a:endCxn id="93" idx="3"/>
          </p:cNvCxnSpPr>
          <p:nvPr/>
        </p:nvCxnSpPr>
        <p:spPr>
          <a:xfrm rot="5400000">
            <a:off x="4080102" y="1660761"/>
            <a:ext cx="367184" cy="518548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꺾인 연결선 142"/>
          <p:cNvCxnSpPr>
            <a:stCxn id="149" idx="2"/>
            <a:endCxn id="93" idx="3"/>
          </p:cNvCxnSpPr>
          <p:nvPr/>
        </p:nvCxnSpPr>
        <p:spPr>
          <a:xfrm rot="5400000">
            <a:off x="2204198" y="3536665"/>
            <a:ext cx="367184" cy="143367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/>
          <p:cNvCxnSpPr>
            <a:stCxn id="93" idx="2"/>
            <a:endCxn id="89" idx="0"/>
          </p:cNvCxnSpPr>
          <p:nvPr/>
        </p:nvCxnSpPr>
        <p:spPr>
          <a:xfrm>
            <a:off x="1040951" y="4581096"/>
            <a:ext cx="2561" cy="216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순서도: 화면 표시 174"/>
          <p:cNvSpPr/>
          <p:nvPr/>
        </p:nvSpPr>
        <p:spPr>
          <a:xfrm>
            <a:off x="2324971" y="4798764"/>
            <a:ext cx="1440000" cy="288000"/>
          </a:xfrm>
          <a:prstGeom prst="flowChartDisplay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bg1"/>
                </a:solidFill>
              </a:rPr>
              <a:t>상품</a:t>
            </a:r>
            <a:r>
              <a:rPr lang="en-US" altLang="ko-KR" sz="900" dirty="0">
                <a:solidFill>
                  <a:schemeClr val="bg1"/>
                </a:solidFill>
              </a:rPr>
              <a:t> </a:t>
            </a:r>
            <a:r>
              <a:rPr lang="ko-KR" altLang="en-US" sz="900" dirty="0" smtClean="0">
                <a:solidFill>
                  <a:schemeClr val="bg1"/>
                </a:solidFill>
              </a:rPr>
              <a:t>목록 출력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cxnSp>
        <p:nvCxnSpPr>
          <p:cNvPr id="153" name="직선 화살표 연결선 152"/>
          <p:cNvCxnSpPr>
            <a:stCxn id="89" idx="3"/>
            <a:endCxn id="175" idx="1"/>
          </p:cNvCxnSpPr>
          <p:nvPr/>
        </p:nvCxnSpPr>
        <p:spPr>
          <a:xfrm>
            <a:off x="1673512" y="4941152"/>
            <a:ext cx="651459" cy="16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꺾인 연결선 154"/>
          <p:cNvCxnSpPr>
            <a:stCxn id="175" idx="2"/>
            <a:endCxn id="109" idx="3"/>
          </p:cNvCxnSpPr>
          <p:nvPr/>
        </p:nvCxnSpPr>
        <p:spPr>
          <a:xfrm rot="5400000">
            <a:off x="2180004" y="4580273"/>
            <a:ext cx="358476" cy="137145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89" idx="2"/>
            <a:endCxn id="109" idx="0"/>
          </p:cNvCxnSpPr>
          <p:nvPr/>
        </p:nvCxnSpPr>
        <p:spPr>
          <a:xfrm>
            <a:off x="1043512" y="5085152"/>
            <a:ext cx="0" cy="216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화살표 연결선 167"/>
          <p:cNvCxnSpPr>
            <a:stCxn id="109" idx="2"/>
          </p:cNvCxnSpPr>
          <p:nvPr/>
        </p:nvCxnSpPr>
        <p:spPr>
          <a:xfrm>
            <a:off x="1043512" y="5589240"/>
            <a:ext cx="2" cy="2727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직사각형 186"/>
          <p:cNvSpPr/>
          <p:nvPr/>
        </p:nvSpPr>
        <p:spPr>
          <a:xfrm>
            <a:off x="2122460" y="6303002"/>
            <a:ext cx="1260000" cy="288000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입력 결과 반환</a:t>
            </a:r>
            <a:endParaRPr lang="ko-KR" altLang="en-US" sz="900" dirty="0"/>
          </a:p>
        </p:txBody>
      </p:sp>
      <p:sp>
        <p:nvSpPr>
          <p:cNvPr id="191" name="순서도: 판단 190"/>
          <p:cNvSpPr/>
          <p:nvPr/>
        </p:nvSpPr>
        <p:spPr>
          <a:xfrm>
            <a:off x="182609" y="6303002"/>
            <a:ext cx="1728000" cy="288000"/>
          </a:xfrm>
          <a:prstGeom prst="flowChartDecision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bg1">
                    <a:lumMod val="95000"/>
                  </a:schemeClr>
                </a:solidFill>
              </a:rPr>
              <a:t>옵션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900" dirty="0" smtClean="0">
                <a:solidFill>
                  <a:schemeClr val="bg1">
                    <a:lumMod val="95000"/>
                  </a:schemeClr>
                </a:solidFill>
              </a:rPr>
              <a:t>있음</a:t>
            </a:r>
            <a:r>
              <a:rPr lang="en-US" altLang="ko-KR" sz="900" dirty="0" smtClean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ko-KR" altLang="en-US" sz="9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2" name="순서도: 판단 191"/>
          <p:cNvSpPr/>
          <p:nvPr/>
        </p:nvSpPr>
        <p:spPr>
          <a:xfrm>
            <a:off x="3674971" y="6303002"/>
            <a:ext cx="1728000" cy="288000"/>
          </a:xfrm>
          <a:prstGeom prst="flowChartDecision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bg1">
                    <a:lumMod val="95000"/>
                  </a:schemeClr>
                </a:solidFill>
              </a:rPr>
              <a:t>쿠폰</a:t>
            </a:r>
            <a:r>
              <a:rPr lang="en-US" altLang="ko-KR" sz="9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ko-KR" altLang="en-US" sz="900" dirty="0" smtClean="0">
                <a:solidFill>
                  <a:schemeClr val="bg1">
                    <a:lumMod val="95000"/>
                  </a:schemeClr>
                </a:solidFill>
              </a:rPr>
              <a:t>있음</a:t>
            </a:r>
            <a:r>
              <a:rPr lang="en-US" altLang="ko-KR" sz="900" dirty="0" smtClean="0">
                <a:solidFill>
                  <a:schemeClr val="bg1">
                    <a:lumMod val="95000"/>
                  </a:schemeClr>
                </a:solidFill>
              </a:rPr>
              <a:t>?</a:t>
            </a:r>
            <a:endParaRPr lang="ko-KR" altLang="en-US" sz="90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74" name="직선 화살표 연결선 173"/>
          <p:cNvCxnSpPr>
            <a:stCxn id="191" idx="3"/>
            <a:endCxn id="187" idx="1"/>
          </p:cNvCxnSpPr>
          <p:nvPr/>
        </p:nvCxnSpPr>
        <p:spPr>
          <a:xfrm>
            <a:off x="1910609" y="6447002"/>
            <a:ext cx="21185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/>
          <p:cNvCxnSpPr>
            <a:stCxn id="187" idx="3"/>
            <a:endCxn id="192" idx="1"/>
          </p:cNvCxnSpPr>
          <p:nvPr/>
        </p:nvCxnSpPr>
        <p:spPr>
          <a:xfrm>
            <a:off x="3382460" y="6447002"/>
            <a:ext cx="29251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직사각형 196"/>
          <p:cNvSpPr/>
          <p:nvPr/>
        </p:nvSpPr>
        <p:spPr>
          <a:xfrm>
            <a:off x="5601437" y="6303002"/>
            <a:ext cx="1260000" cy="288000"/>
          </a:xfrm>
          <a:prstGeom prst="rect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입력 결과 반환</a:t>
            </a:r>
            <a:endParaRPr lang="ko-KR" altLang="en-US" sz="900" dirty="0"/>
          </a:p>
        </p:txBody>
      </p:sp>
      <p:cxnSp>
        <p:nvCxnSpPr>
          <p:cNvPr id="180" name="직선 화살표 연결선 179"/>
          <p:cNvCxnSpPr>
            <a:stCxn id="192" idx="3"/>
            <a:endCxn id="197" idx="1"/>
          </p:cNvCxnSpPr>
          <p:nvPr/>
        </p:nvCxnSpPr>
        <p:spPr>
          <a:xfrm>
            <a:off x="5402971" y="6447002"/>
            <a:ext cx="19846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꺾인 연결선 197"/>
          <p:cNvCxnSpPr>
            <a:stCxn id="192" idx="2"/>
            <a:endCxn id="206" idx="2"/>
          </p:cNvCxnSpPr>
          <p:nvPr/>
        </p:nvCxnSpPr>
        <p:spPr>
          <a:xfrm rot="16200000" flipH="1">
            <a:off x="6364721" y="4765251"/>
            <a:ext cx="12700" cy="3651501"/>
          </a:xfrm>
          <a:prstGeom prst="bentConnector3">
            <a:avLst>
              <a:gd name="adj1" fmla="val 10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꺾인 연결선 207"/>
          <p:cNvCxnSpPr>
            <a:stCxn id="191" idx="2"/>
            <a:endCxn id="192" idx="1"/>
          </p:cNvCxnSpPr>
          <p:nvPr/>
        </p:nvCxnSpPr>
        <p:spPr>
          <a:xfrm rot="5400000" flipH="1" flipV="1">
            <a:off x="2288790" y="5204821"/>
            <a:ext cx="144000" cy="2628362"/>
          </a:xfrm>
          <a:prstGeom prst="bentConnector4">
            <a:avLst>
              <a:gd name="adj1" fmla="val -79375"/>
              <a:gd name="adj2" fmla="val 9397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직선 화살표 연결선 211"/>
          <p:cNvCxnSpPr>
            <a:stCxn id="197" idx="3"/>
            <a:endCxn id="206" idx="1"/>
          </p:cNvCxnSpPr>
          <p:nvPr/>
        </p:nvCxnSpPr>
        <p:spPr>
          <a:xfrm>
            <a:off x="6861437" y="6447002"/>
            <a:ext cx="69903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직선 화살표 연결선 213"/>
          <p:cNvCxnSpPr>
            <a:stCxn id="206" idx="0"/>
            <a:endCxn id="141" idx="2"/>
          </p:cNvCxnSpPr>
          <p:nvPr/>
        </p:nvCxnSpPr>
        <p:spPr>
          <a:xfrm flipV="1">
            <a:off x="8190472" y="6082667"/>
            <a:ext cx="0" cy="2203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화살표 연결선 215"/>
          <p:cNvCxnSpPr>
            <a:stCxn id="141" idx="0"/>
            <a:endCxn id="142" idx="2"/>
          </p:cNvCxnSpPr>
          <p:nvPr/>
        </p:nvCxnSpPr>
        <p:spPr>
          <a:xfrm flipV="1">
            <a:off x="8190472" y="5563478"/>
            <a:ext cx="0" cy="2311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순서도: 화면 표시 216"/>
          <p:cNvSpPr/>
          <p:nvPr/>
        </p:nvSpPr>
        <p:spPr>
          <a:xfrm>
            <a:off x="91177" y="5835592"/>
            <a:ext cx="1899548" cy="288000"/>
          </a:xfrm>
          <a:prstGeom prst="flowChartDisplay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>
                <a:solidFill>
                  <a:schemeClr val="bg1"/>
                </a:solidFill>
              </a:rPr>
              <a:t>결제 정보 입력 화면</a:t>
            </a:r>
            <a:endParaRPr lang="ko-KR" altLang="en-US" sz="900" dirty="0">
              <a:solidFill>
                <a:schemeClr val="bg1"/>
              </a:solidFill>
            </a:endParaRPr>
          </a:p>
        </p:txBody>
      </p:sp>
      <p:cxnSp>
        <p:nvCxnSpPr>
          <p:cNvPr id="219" name="직선 화살표 연결선 218"/>
          <p:cNvCxnSpPr>
            <a:stCxn id="217" idx="2"/>
            <a:endCxn id="191" idx="0"/>
          </p:cNvCxnSpPr>
          <p:nvPr/>
        </p:nvCxnSpPr>
        <p:spPr>
          <a:xfrm>
            <a:off x="1040951" y="6123592"/>
            <a:ext cx="5658" cy="1794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직사각형 227"/>
          <p:cNvSpPr/>
          <p:nvPr/>
        </p:nvSpPr>
        <p:spPr>
          <a:xfrm>
            <a:off x="683568" y="1580034"/>
            <a:ext cx="30008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 smtClean="0"/>
              <a:t>예</a:t>
            </a:r>
            <a:endParaRPr lang="ko-KR" altLang="en-US" sz="900" dirty="0"/>
          </a:p>
        </p:txBody>
      </p:sp>
      <p:sp>
        <p:nvSpPr>
          <p:cNvPr id="230" name="직사각형 229"/>
          <p:cNvSpPr/>
          <p:nvPr/>
        </p:nvSpPr>
        <p:spPr>
          <a:xfrm>
            <a:off x="683568" y="2099254"/>
            <a:ext cx="30008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 smtClean="0"/>
              <a:t>예</a:t>
            </a:r>
            <a:endParaRPr lang="ko-KR" altLang="en-US" sz="900" dirty="0"/>
          </a:p>
        </p:txBody>
      </p:sp>
      <p:sp>
        <p:nvSpPr>
          <p:cNvPr id="231" name="직사각형 230"/>
          <p:cNvSpPr/>
          <p:nvPr/>
        </p:nvSpPr>
        <p:spPr>
          <a:xfrm>
            <a:off x="683568" y="2583922"/>
            <a:ext cx="30008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 smtClean="0"/>
              <a:t>예</a:t>
            </a:r>
            <a:endParaRPr lang="ko-KR" altLang="en-US" sz="900" dirty="0"/>
          </a:p>
        </p:txBody>
      </p:sp>
      <p:sp>
        <p:nvSpPr>
          <p:cNvPr id="232" name="직사각형 231"/>
          <p:cNvSpPr/>
          <p:nvPr/>
        </p:nvSpPr>
        <p:spPr>
          <a:xfrm>
            <a:off x="672902" y="3097560"/>
            <a:ext cx="30008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 smtClean="0"/>
              <a:t>예</a:t>
            </a:r>
            <a:endParaRPr lang="ko-KR" altLang="en-US" sz="900" dirty="0"/>
          </a:p>
        </p:txBody>
      </p:sp>
      <p:sp>
        <p:nvSpPr>
          <p:cNvPr id="233" name="직사각형 232"/>
          <p:cNvSpPr/>
          <p:nvPr/>
        </p:nvSpPr>
        <p:spPr>
          <a:xfrm>
            <a:off x="662236" y="3598052"/>
            <a:ext cx="30008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 smtClean="0"/>
              <a:t>예</a:t>
            </a:r>
            <a:endParaRPr lang="ko-KR" altLang="en-US" sz="900" dirty="0"/>
          </a:p>
        </p:txBody>
      </p:sp>
      <p:sp>
        <p:nvSpPr>
          <p:cNvPr id="234" name="직사각형 233"/>
          <p:cNvSpPr/>
          <p:nvPr/>
        </p:nvSpPr>
        <p:spPr>
          <a:xfrm>
            <a:off x="662236" y="4061148"/>
            <a:ext cx="30008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 smtClean="0"/>
              <a:t>예</a:t>
            </a:r>
            <a:endParaRPr lang="ko-KR" altLang="en-US" sz="900" dirty="0"/>
          </a:p>
        </p:txBody>
      </p:sp>
      <p:sp>
        <p:nvSpPr>
          <p:cNvPr id="235" name="직사각형 234"/>
          <p:cNvSpPr/>
          <p:nvPr/>
        </p:nvSpPr>
        <p:spPr>
          <a:xfrm>
            <a:off x="661095" y="4581096"/>
            <a:ext cx="30008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 smtClean="0"/>
              <a:t>예</a:t>
            </a:r>
            <a:endParaRPr lang="ko-KR" altLang="en-US" sz="900" dirty="0"/>
          </a:p>
        </p:txBody>
      </p:sp>
      <p:sp>
        <p:nvSpPr>
          <p:cNvPr id="236" name="직사각형 235"/>
          <p:cNvSpPr/>
          <p:nvPr/>
        </p:nvSpPr>
        <p:spPr>
          <a:xfrm>
            <a:off x="672902" y="5085152"/>
            <a:ext cx="30008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 smtClean="0"/>
              <a:t>예</a:t>
            </a:r>
            <a:endParaRPr lang="ko-KR" altLang="en-US" sz="900" dirty="0"/>
          </a:p>
        </p:txBody>
      </p:sp>
      <p:sp>
        <p:nvSpPr>
          <p:cNvPr id="237" name="직사각형 236"/>
          <p:cNvSpPr/>
          <p:nvPr/>
        </p:nvSpPr>
        <p:spPr>
          <a:xfrm>
            <a:off x="661095" y="5604760"/>
            <a:ext cx="30008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 smtClean="0"/>
              <a:t>예</a:t>
            </a:r>
            <a:endParaRPr lang="ko-KR" altLang="en-US" sz="900" dirty="0"/>
          </a:p>
        </p:txBody>
      </p:sp>
      <p:sp>
        <p:nvSpPr>
          <p:cNvPr id="238" name="직사각형 237"/>
          <p:cNvSpPr/>
          <p:nvPr/>
        </p:nvSpPr>
        <p:spPr>
          <a:xfrm>
            <a:off x="659954" y="6123592"/>
            <a:ext cx="30008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 smtClean="0"/>
              <a:t>예</a:t>
            </a:r>
            <a:endParaRPr lang="ko-KR" altLang="en-US" sz="900" dirty="0"/>
          </a:p>
        </p:txBody>
      </p:sp>
      <p:sp>
        <p:nvSpPr>
          <p:cNvPr id="239" name="직사각형 238"/>
          <p:cNvSpPr/>
          <p:nvPr/>
        </p:nvSpPr>
        <p:spPr>
          <a:xfrm>
            <a:off x="5004048" y="1484784"/>
            <a:ext cx="30008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 smtClean="0"/>
              <a:t>예</a:t>
            </a:r>
            <a:endParaRPr lang="ko-KR" altLang="en-US" sz="900" dirty="0"/>
          </a:p>
        </p:txBody>
      </p:sp>
      <p:sp>
        <p:nvSpPr>
          <p:cNvPr id="240" name="직사각형 239"/>
          <p:cNvSpPr/>
          <p:nvPr/>
        </p:nvSpPr>
        <p:spPr>
          <a:xfrm>
            <a:off x="6945406" y="2171254"/>
            <a:ext cx="30008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 smtClean="0"/>
              <a:t>예</a:t>
            </a:r>
            <a:endParaRPr lang="ko-KR" altLang="en-US" sz="900" dirty="0"/>
          </a:p>
        </p:txBody>
      </p:sp>
      <p:sp>
        <p:nvSpPr>
          <p:cNvPr id="241" name="직사각형 240"/>
          <p:cNvSpPr/>
          <p:nvPr/>
        </p:nvSpPr>
        <p:spPr>
          <a:xfrm>
            <a:off x="3116880" y="2148037"/>
            <a:ext cx="30008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 smtClean="0"/>
              <a:t>예</a:t>
            </a:r>
            <a:endParaRPr lang="ko-KR" altLang="en-US" sz="900" dirty="0"/>
          </a:p>
        </p:txBody>
      </p:sp>
      <p:sp>
        <p:nvSpPr>
          <p:cNvPr id="242" name="직사각형 241"/>
          <p:cNvSpPr/>
          <p:nvPr/>
        </p:nvSpPr>
        <p:spPr>
          <a:xfrm>
            <a:off x="6915690" y="3068928"/>
            <a:ext cx="30008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 smtClean="0"/>
              <a:t>예</a:t>
            </a:r>
            <a:endParaRPr lang="ko-KR" altLang="en-US" sz="900" dirty="0"/>
          </a:p>
        </p:txBody>
      </p:sp>
      <p:sp>
        <p:nvSpPr>
          <p:cNvPr id="243" name="직사각형 242"/>
          <p:cNvSpPr/>
          <p:nvPr/>
        </p:nvSpPr>
        <p:spPr>
          <a:xfrm>
            <a:off x="3104628" y="3074343"/>
            <a:ext cx="30008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 smtClean="0"/>
              <a:t>예</a:t>
            </a:r>
            <a:endParaRPr lang="ko-KR" altLang="en-US" sz="900" dirty="0"/>
          </a:p>
        </p:txBody>
      </p:sp>
      <p:sp>
        <p:nvSpPr>
          <p:cNvPr id="244" name="직사각형 243"/>
          <p:cNvSpPr/>
          <p:nvPr/>
        </p:nvSpPr>
        <p:spPr>
          <a:xfrm>
            <a:off x="3115739" y="4069912"/>
            <a:ext cx="30008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 smtClean="0"/>
              <a:t>예</a:t>
            </a:r>
            <a:endParaRPr lang="ko-KR" altLang="en-US" sz="900" dirty="0"/>
          </a:p>
        </p:txBody>
      </p:sp>
      <p:sp>
        <p:nvSpPr>
          <p:cNvPr id="245" name="직사각형 244"/>
          <p:cNvSpPr/>
          <p:nvPr/>
        </p:nvSpPr>
        <p:spPr>
          <a:xfrm>
            <a:off x="6864163" y="4071028"/>
            <a:ext cx="30008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 smtClean="0"/>
              <a:t>예</a:t>
            </a:r>
            <a:endParaRPr lang="ko-KR" altLang="en-US" sz="900" dirty="0"/>
          </a:p>
        </p:txBody>
      </p:sp>
      <p:sp>
        <p:nvSpPr>
          <p:cNvPr id="246" name="직사각형 245"/>
          <p:cNvSpPr/>
          <p:nvPr/>
        </p:nvSpPr>
        <p:spPr>
          <a:xfrm>
            <a:off x="1802187" y="6216170"/>
            <a:ext cx="30008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 smtClean="0"/>
              <a:t>예</a:t>
            </a:r>
            <a:endParaRPr lang="ko-KR" altLang="en-US" sz="900" dirty="0"/>
          </a:p>
        </p:txBody>
      </p:sp>
      <p:sp>
        <p:nvSpPr>
          <p:cNvPr id="247" name="직사각형 246"/>
          <p:cNvSpPr/>
          <p:nvPr/>
        </p:nvSpPr>
        <p:spPr>
          <a:xfrm>
            <a:off x="5252930" y="6216170"/>
            <a:ext cx="30008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 smtClean="0"/>
              <a:t>예</a:t>
            </a:r>
            <a:endParaRPr lang="ko-KR" altLang="en-US" sz="900" dirty="0"/>
          </a:p>
        </p:txBody>
      </p:sp>
      <p:sp>
        <p:nvSpPr>
          <p:cNvPr id="248" name="직사각형 247"/>
          <p:cNvSpPr/>
          <p:nvPr/>
        </p:nvSpPr>
        <p:spPr>
          <a:xfrm>
            <a:off x="7477649" y="3667333"/>
            <a:ext cx="5309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smtClean="0"/>
              <a:t>아니오</a:t>
            </a:r>
            <a:endParaRPr lang="ko-KR" altLang="en-US" sz="900" dirty="0"/>
          </a:p>
        </p:txBody>
      </p:sp>
      <p:sp>
        <p:nvSpPr>
          <p:cNvPr id="249" name="직사각형 248"/>
          <p:cNvSpPr/>
          <p:nvPr/>
        </p:nvSpPr>
        <p:spPr>
          <a:xfrm>
            <a:off x="7565527" y="1758587"/>
            <a:ext cx="5309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smtClean="0"/>
              <a:t>아니오</a:t>
            </a:r>
            <a:endParaRPr lang="ko-KR" altLang="en-US" sz="900" dirty="0"/>
          </a:p>
        </p:txBody>
      </p:sp>
      <p:sp>
        <p:nvSpPr>
          <p:cNvPr id="250" name="직사각형 249"/>
          <p:cNvSpPr/>
          <p:nvPr/>
        </p:nvSpPr>
        <p:spPr>
          <a:xfrm>
            <a:off x="7560472" y="2699338"/>
            <a:ext cx="5309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smtClean="0"/>
              <a:t>아니오</a:t>
            </a:r>
            <a:endParaRPr lang="ko-KR" altLang="en-US" sz="900" dirty="0"/>
          </a:p>
        </p:txBody>
      </p:sp>
      <p:sp>
        <p:nvSpPr>
          <p:cNvPr id="251" name="직사각형 250"/>
          <p:cNvSpPr/>
          <p:nvPr/>
        </p:nvSpPr>
        <p:spPr>
          <a:xfrm>
            <a:off x="3817190" y="2682425"/>
            <a:ext cx="5309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smtClean="0"/>
              <a:t>아니오</a:t>
            </a:r>
            <a:endParaRPr lang="ko-KR" altLang="en-US" sz="900" dirty="0"/>
          </a:p>
        </p:txBody>
      </p:sp>
      <p:sp>
        <p:nvSpPr>
          <p:cNvPr id="252" name="직사각형 251"/>
          <p:cNvSpPr/>
          <p:nvPr/>
        </p:nvSpPr>
        <p:spPr>
          <a:xfrm>
            <a:off x="3756307" y="3705887"/>
            <a:ext cx="5309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smtClean="0"/>
              <a:t>아니오</a:t>
            </a:r>
            <a:endParaRPr lang="ko-KR" altLang="en-US" sz="900" dirty="0"/>
          </a:p>
        </p:txBody>
      </p:sp>
      <p:sp>
        <p:nvSpPr>
          <p:cNvPr id="253" name="직사각형 252"/>
          <p:cNvSpPr/>
          <p:nvPr/>
        </p:nvSpPr>
        <p:spPr>
          <a:xfrm>
            <a:off x="515694" y="6591001"/>
            <a:ext cx="5309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smtClean="0"/>
              <a:t>아니오</a:t>
            </a:r>
            <a:endParaRPr lang="ko-KR" altLang="en-US" sz="900" dirty="0"/>
          </a:p>
        </p:txBody>
      </p:sp>
      <p:sp>
        <p:nvSpPr>
          <p:cNvPr id="254" name="직사각형 253"/>
          <p:cNvSpPr/>
          <p:nvPr/>
        </p:nvSpPr>
        <p:spPr>
          <a:xfrm>
            <a:off x="4014405" y="6597352"/>
            <a:ext cx="5309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smtClean="0"/>
              <a:t>아니오</a:t>
            </a:r>
            <a:endParaRPr lang="ko-KR" altLang="en-US" sz="900" dirty="0"/>
          </a:p>
        </p:txBody>
      </p:sp>
      <p:sp>
        <p:nvSpPr>
          <p:cNvPr id="255" name="직사각형 254"/>
          <p:cNvSpPr/>
          <p:nvPr/>
        </p:nvSpPr>
        <p:spPr>
          <a:xfrm>
            <a:off x="1839612" y="2694096"/>
            <a:ext cx="5309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smtClean="0"/>
              <a:t>아니오</a:t>
            </a:r>
            <a:endParaRPr lang="ko-KR" altLang="en-US" sz="900" dirty="0"/>
          </a:p>
        </p:txBody>
      </p:sp>
      <p:sp>
        <p:nvSpPr>
          <p:cNvPr id="256" name="직사각형 255"/>
          <p:cNvSpPr/>
          <p:nvPr/>
        </p:nvSpPr>
        <p:spPr>
          <a:xfrm>
            <a:off x="1839612" y="1751006"/>
            <a:ext cx="5309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smtClean="0"/>
              <a:t>아니오</a:t>
            </a:r>
            <a:endParaRPr lang="ko-KR" altLang="en-US" sz="900" dirty="0"/>
          </a:p>
        </p:txBody>
      </p:sp>
      <p:sp>
        <p:nvSpPr>
          <p:cNvPr id="257" name="직사각형 256"/>
          <p:cNvSpPr/>
          <p:nvPr/>
        </p:nvSpPr>
        <p:spPr>
          <a:xfrm>
            <a:off x="1853713" y="1183872"/>
            <a:ext cx="5309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smtClean="0"/>
              <a:t>아니오</a:t>
            </a:r>
            <a:endParaRPr lang="ko-KR" altLang="en-US" sz="900" dirty="0"/>
          </a:p>
        </p:txBody>
      </p:sp>
      <p:sp>
        <p:nvSpPr>
          <p:cNvPr id="258" name="직사각형 257"/>
          <p:cNvSpPr/>
          <p:nvPr/>
        </p:nvSpPr>
        <p:spPr>
          <a:xfrm>
            <a:off x="5752634" y="1181928"/>
            <a:ext cx="5309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 smtClean="0"/>
              <a:t>아니오</a:t>
            </a:r>
            <a:endParaRPr lang="ko-KR" altLang="en-US" sz="900" dirty="0"/>
          </a:p>
        </p:txBody>
      </p:sp>
      <p:sp>
        <p:nvSpPr>
          <p:cNvPr id="259" name="직사각형 258"/>
          <p:cNvSpPr/>
          <p:nvPr/>
        </p:nvSpPr>
        <p:spPr>
          <a:xfrm>
            <a:off x="1709713" y="4722285"/>
            <a:ext cx="6864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 smtClean="0"/>
              <a:t>업체 선택</a:t>
            </a:r>
            <a:endParaRPr lang="ko-KR" altLang="en-US" sz="900" dirty="0"/>
          </a:p>
        </p:txBody>
      </p:sp>
      <p:sp>
        <p:nvSpPr>
          <p:cNvPr id="260" name="직사각형 259"/>
          <p:cNvSpPr/>
          <p:nvPr/>
        </p:nvSpPr>
        <p:spPr>
          <a:xfrm>
            <a:off x="3087032" y="5179976"/>
            <a:ext cx="68640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 smtClean="0"/>
              <a:t>상품 선택</a:t>
            </a:r>
            <a:endParaRPr lang="ko-KR" altLang="en-US" sz="900" dirty="0"/>
          </a:p>
        </p:txBody>
      </p:sp>
      <p:sp>
        <p:nvSpPr>
          <p:cNvPr id="261" name="직사각형 260"/>
          <p:cNvSpPr/>
          <p:nvPr/>
        </p:nvSpPr>
        <p:spPr>
          <a:xfrm>
            <a:off x="3824628" y="1755191"/>
            <a:ext cx="5309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 smtClean="0"/>
              <a:t>아니오</a:t>
            </a:r>
            <a:endParaRPr lang="ko-KR" altLang="en-US" sz="900" dirty="0"/>
          </a:p>
        </p:txBody>
      </p:sp>
      <p:sp>
        <p:nvSpPr>
          <p:cNvPr id="262" name="직사각형 261"/>
          <p:cNvSpPr/>
          <p:nvPr/>
        </p:nvSpPr>
        <p:spPr>
          <a:xfrm>
            <a:off x="1835696" y="3270192"/>
            <a:ext cx="415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 smtClean="0"/>
              <a:t>선택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49749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70C0"/>
      </a:hlink>
      <a:folHlink>
        <a:srgbClr val="0070C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12017</TotalTime>
  <Words>4379</Words>
  <Application>Microsoft Office PowerPoint</Application>
  <PresentationFormat>화면 슬라이드 쇼(4:3)</PresentationFormat>
  <Paragraphs>1134</Paragraphs>
  <Slides>40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52" baseType="lpstr">
      <vt:lpstr>굴림</vt:lpstr>
      <vt:lpstr>Arial</vt:lpstr>
      <vt:lpstr>Gotham Medium</vt:lpstr>
      <vt:lpstr>맑은 고딕</vt:lpstr>
      <vt:lpstr>HelveticaRounded LT Std Bd</vt:lpstr>
      <vt:lpstr>NanumBarunGothicOTF</vt:lpstr>
      <vt:lpstr>나눔고딕</vt:lpstr>
      <vt:lpstr>Noto Sans Korean Regular</vt:lpstr>
      <vt:lpstr>나눔바른고딕</vt:lpstr>
      <vt:lpstr>Gotham Light</vt:lpstr>
      <vt:lpstr>Nanum Pen Script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이민영_포트폴리오</dc:title>
  <dc:subject>UX포트폴리오</dc:subject>
  <dc:creator>이민영</dc:creator>
  <cp:keywords>이민영</cp:keywords>
  <cp:lastModifiedBy>이민영</cp:lastModifiedBy>
  <cp:revision>1132</cp:revision>
  <cp:lastPrinted>2015-10-13T08:36:26Z</cp:lastPrinted>
  <dcterms:created xsi:type="dcterms:W3CDTF">2006-10-05T04:04:58Z</dcterms:created>
  <dcterms:modified xsi:type="dcterms:W3CDTF">2016-11-11T01:32:31Z</dcterms:modified>
</cp:coreProperties>
</file>